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60" r:id="rId3"/>
    <p:sldId id="261" r:id="rId4"/>
    <p:sldId id="262" r:id="rId5"/>
    <p:sldId id="270" r:id="rId6"/>
    <p:sldId id="263" r:id="rId7"/>
    <p:sldId id="271" r:id="rId8"/>
    <p:sldId id="266" r:id="rId9"/>
    <p:sldId id="272" r:id="rId10"/>
    <p:sldId id="264" r:id="rId11"/>
    <p:sldId id="267" r:id="rId12"/>
    <p:sldId id="268"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markopoulou@yahoo.gr" initials="e" lastIdx="1" clrIdx="0">
    <p:extLst>
      <p:ext uri="{19B8F6BF-5375-455C-9EA6-DF929625EA0E}">
        <p15:presenceInfo xmlns:p15="http://schemas.microsoft.com/office/powerpoint/2012/main" userId="b1fd1b8e40a526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23T20:48:53.412"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r>
            <a:rPr lang="el-GR" dirty="0" smtClean="0"/>
            <a:t>Αττική γη</a:t>
          </a:r>
          <a:endParaRPr lang="en-US" dirty="0"/>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23A0DE4A-FE92-496E-B335-3433CEFB74E9}">
      <dgm:prSet phldrT="[Text]"/>
      <dgm:spPr/>
      <dgm:t>
        <a:bodyPr/>
        <a:lstStyle/>
        <a:p>
          <a:r>
            <a:rPr lang="el-GR" dirty="0" smtClean="0"/>
            <a:t>Αγροτική Οικονομία</a:t>
          </a:r>
          <a:endParaRPr lang="en-US" dirty="0"/>
        </a:p>
      </dgm:t>
    </dgm:pt>
    <dgm:pt modelId="{68935D38-FEDC-4CD3-8002-43CB3944BEAF}" type="parTrans" cxnId="{67A03D8F-F327-4A9F-ABBC-1EB67EFD1ECB}">
      <dgm:prSet/>
      <dgm:spPr/>
      <dgm:t>
        <a:bodyPr/>
        <a:lstStyle/>
        <a:p>
          <a:endParaRPr lang="en-US"/>
        </a:p>
      </dgm:t>
    </dgm:pt>
    <dgm:pt modelId="{55DF926D-029A-4E18-95C4-77A5A37CAE40}" type="sibTrans" cxnId="{67A03D8F-F327-4A9F-ABBC-1EB67EFD1ECB}">
      <dgm:prSet/>
      <dgm:spPr/>
      <dgm:t>
        <a:bodyPr/>
        <a:lstStyle/>
        <a:p>
          <a:endParaRPr lang="en-US"/>
        </a:p>
      </dgm:t>
    </dgm:pt>
    <dgm:pt modelId="{97AFB725-9839-43BA-B026-0DD6AA03AD9C}">
      <dgm:prSet phldrT="[Text]"/>
      <dgm:spPr/>
      <dgm:t>
        <a:bodyPr/>
        <a:lstStyle/>
        <a:p>
          <a:r>
            <a:rPr lang="el-GR" dirty="0" smtClean="0"/>
            <a:t>Εμπορική Δραστηριότητα</a:t>
          </a:r>
          <a:endParaRPr lang="en-US" dirty="0"/>
        </a:p>
      </dgm:t>
    </dgm:pt>
    <dgm:pt modelId="{CC01022B-5039-457F-931E-79459E3C1DC4}" type="parTrans" cxnId="{97004F90-D1DB-4A84-A8AE-504DE1F07341}">
      <dgm:prSet/>
      <dgm:spPr/>
      <dgm:t>
        <a:bodyPr/>
        <a:lstStyle/>
        <a:p>
          <a:endParaRPr lang="en-US"/>
        </a:p>
      </dgm:t>
    </dgm:pt>
    <dgm:pt modelId="{D5C26250-A06D-4B41-BC14-92648809C21F}" type="sibTrans" cxnId="{97004F90-D1DB-4A84-A8AE-504DE1F07341}">
      <dgm:prSet/>
      <dgm:spPr/>
      <dgm:t>
        <a:bodyPr/>
        <a:lstStyle/>
        <a:p>
          <a:endParaRPr lang="en-US"/>
        </a:p>
      </dgm:t>
    </dgm:pt>
    <dgm:pt modelId="{B86124A4-14C7-49C7-A342-9B2C2B94980B}">
      <dgm:prSet phldrT="[Text]"/>
      <dgm:spPr/>
      <dgm:t>
        <a:bodyPr/>
        <a:lstStyle/>
        <a:p>
          <a:r>
            <a:rPr lang="el-GR" dirty="0" smtClean="0"/>
            <a:t>Ιδιοκτησία γης</a:t>
          </a:r>
          <a:endParaRPr lang="en-US" dirty="0"/>
        </a:p>
      </dgm:t>
    </dgm:pt>
    <dgm:pt modelId="{B2F6F8FA-C3EE-485C-BFEC-A81570DC47D8}" type="parTrans" cxnId="{508A9F6A-C4F1-4147-A5F6-B89293B446E8}">
      <dgm:prSet/>
      <dgm:spPr/>
      <dgm:t>
        <a:bodyPr/>
        <a:lstStyle/>
        <a:p>
          <a:endParaRPr lang="en-US"/>
        </a:p>
      </dgm:t>
    </dgm:pt>
    <dgm:pt modelId="{1114C752-8188-4E63-BFFC-E4081ACE9882}" type="sibTrans" cxnId="{508A9F6A-C4F1-4147-A5F6-B89293B446E8}">
      <dgm:prSet/>
      <dgm:spPr/>
      <dgm:t>
        <a:bodyPr/>
        <a:lstStyle/>
        <a:p>
          <a:endParaRPr lang="en-US"/>
        </a:p>
      </dgm:t>
    </dgm:pt>
    <dgm:pt modelId="{A97FC57D-50D6-4D43-99C3-06D09820F122}">
      <dgm:prSet phldrT="[Text]"/>
      <dgm:spPr/>
      <dgm:t>
        <a:bodyPr/>
        <a:lstStyle/>
        <a:p>
          <a:r>
            <a:rPr lang="el-GR" dirty="0" smtClean="0"/>
            <a:t>Σημαντικά αγροτικά προϊόντα</a:t>
          </a:r>
          <a:endParaRPr lang="en-US" dirty="0"/>
        </a:p>
      </dgm:t>
    </dgm:pt>
    <dgm:pt modelId="{5DD877C7-E4D9-4A68-A305-5A7689D3DBE7}" type="parTrans" cxnId="{D286A548-6BB0-4DED-9FB5-D87042DDBE0A}">
      <dgm:prSet/>
      <dgm:spPr/>
      <dgm:t>
        <a:bodyPr/>
        <a:lstStyle/>
        <a:p>
          <a:endParaRPr lang="en-US"/>
        </a:p>
      </dgm:t>
    </dgm:pt>
    <dgm:pt modelId="{C17BCABE-BEF2-4CC4-B037-B6B4866665CD}" type="sibTrans" cxnId="{D286A548-6BB0-4DED-9FB5-D87042DDBE0A}">
      <dgm:prSet/>
      <dgm:spPr/>
      <dgm:t>
        <a:bodyPr/>
        <a:lstStyle/>
        <a:p>
          <a:endParaRPr lang="en-US"/>
        </a:p>
      </dgm:t>
    </dgm:pt>
    <dgm:pt modelId="{B6E26FFC-9977-4BBC-BEC7-3D6B63754E52}">
      <dgm:prSet phldrT="[Text]"/>
      <dgm:spPr/>
      <dgm:t>
        <a:bodyPr/>
        <a:lstStyle/>
        <a:p>
          <a:r>
            <a:rPr lang="el-GR" dirty="0" smtClean="0"/>
            <a:t>Μέτρα για τον άρτο</a:t>
          </a:r>
          <a:endParaRPr lang="en-US" dirty="0"/>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CBCC21F5-552F-4D39-812E-6FCD4A366F58}">
      <dgm:prSet phldrT="[Text]"/>
      <dgm:spPr/>
      <dgm:t>
        <a:bodyPr/>
        <a:lstStyle/>
        <a:p>
          <a:r>
            <a:rPr lang="el-GR" dirty="0" smtClean="0"/>
            <a:t>Εισαγωγές με την εποπτεία του κράτους</a:t>
          </a:r>
          <a:endParaRPr lang="en-US" dirty="0"/>
        </a:p>
      </dgm:t>
    </dgm:pt>
    <dgm:pt modelId="{4A973A1C-85F1-4969-A536-D29940229E2C}" type="parTrans" cxnId="{3C41F2E0-4620-40B4-9857-68872B278EFB}">
      <dgm:prSet/>
      <dgm:spPr/>
      <dgm:t>
        <a:bodyPr/>
        <a:lstStyle/>
        <a:p>
          <a:endParaRPr lang="en-US"/>
        </a:p>
      </dgm:t>
    </dgm:pt>
    <dgm:pt modelId="{3640B940-6901-481F-ADF7-6B77DEEED764}" type="sibTrans" cxnId="{3C41F2E0-4620-40B4-9857-68872B278EFB}">
      <dgm:prSet/>
      <dgm:spPr/>
      <dgm:t>
        <a:bodyPr/>
        <a:lstStyle/>
        <a:p>
          <a:endParaRPr lang="en-US"/>
        </a:p>
      </dgm:t>
    </dgm:pt>
    <dgm:pt modelId="{62831651-7C26-466C-BAA4-31EA8D14E47A}">
      <dgm:prSet phldrT="[Text]"/>
      <dgm:spPr/>
      <dgm:t>
        <a:bodyPr/>
        <a:lstStyle/>
        <a:p>
          <a:r>
            <a:rPr lang="el-GR" dirty="0" smtClean="0"/>
            <a:t>Ρύθμιση του εμπορίου σιτηρών </a:t>
          </a:r>
          <a:endParaRPr lang="en-US" dirty="0"/>
        </a:p>
      </dgm:t>
    </dgm:pt>
    <dgm:pt modelId="{0F3EB6E4-07A5-4199-9C2F-8B91F53579FE}" type="parTrans" cxnId="{59DDA576-1BA9-49E8-9D1D-361FF667A19A}">
      <dgm:prSet/>
      <dgm:spPr/>
      <dgm:t>
        <a:bodyPr/>
        <a:lstStyle/>
        <a:p>
          <a:endParaRPr lang="en-US"/>
        </a:p>
      </dgm:t>
    </dgm:pt>
    <dgm:pt modelId="{0D19FA60-5F9C-420B-AD2F-A0656A7F0783}" type="sibTrans" cxnId="{59DDA576-1BA9-49E8-9D1D-361FF667A19A}">
      <dgm:prSet/>
      <dgm:spPr/>
      <dgm:t>
        <a:bodyPr/>
        <a:lstStyle/>
        <a:p>
          <a:endParaRPr lang="en-US"/>
        </a:p>
      </dgm:t>
    </dgm:pt>
    <dgm:pt modelId="{44B2544A-D122-4B95-A36C-B03D9E272B48}">
      <dgm:prSet phldrT="[Text]"/>
      <dgm:spPr/>
      <dgm:t>
        <a:bodyPr/>
        <a:lstStyle/>
        <a:p>
          <a:r>
            <a:rPr lang="el-GR" dirty="0" smtClean="0"/>
            <a:t>Εισαγωγές χωρίς δασμούς</a:t>
          </a:r>
          <a:endParaRPr lang="en-US" dirty="0"/>
        </a:p>
      </dgm:t>
    </dgm:pt>
    <dgm:pt modelId="{9EE40E78-C1B8-4A87-A668-53AD816CED24}" type="parTrans" cxnId="{F89EA6DF-D106-435E-9337-D23286A767A6}">
      <dgm:prSet/>
      <dgm:spPr/>
      <dgm:t>
        <a:bodyPr/>
        <a:lstStyle/>
        <a:p>
          <a:endParaRPr lang="en-US"/>
        </a:p>
      </dgm:t>
    </dgm:pt>
    <dgm:pt modelId="{F32DECE0-DC7F-4DCF-A10D-96A117A49197}" type="sibTrans" cxnId="{F89EA6DF-D106-435E-9337-D23286A767A6}">
      <dgm:prSet/>
      <dgm:spPr/>
      <dgm:t>
        <a:bodyPr/>
        <a:lstStyle/>
        <a:p>
          <a:endParaRPr lang="en-US"/>
        </a:p>
      </dgm:t>
    </dgm:pt>
    <dgm:pt modelId="{6D0E5D9F-7263-4526-A227-51301233F549}">
      <dgm:prSet phldrT="[Text]"/>
      <dgm:spPr/>
      <dgm:t>
        <a:bodyPr/>
        <a:lstStyle/>
        <a:p>
          <a:r>
            <a:rPr lang="el-GR" dirty="0" smtClean="0"/>
            <a:t>Διατροφικές συνήθειες</a:t>
          </a:r>
          <a:endParaRPr lang="en-US" dirty="0"/>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F3256203-D9D1-492A-B801-68C1A32486F0}">
      <dgm:prSet phldrT="[Text]"/>
      <dgm:spPr/>
      <dgm:t>
        <a:bodyPr/>
        <a:lstStyle/>
        <a:p>
          <a:r>
            <a:rPr lang="el-GR" dirty="0" smtClean="0"/>
            <a:t>Άρτος &amp; Δημητριακά</a:t>
          </a:r>
          <a:endParaRPr lang="en-US" dirty="0"/>
        </a:p>
      </dgm:t>
    </dgm:pt>
    <dgm:pt modelId="{E9A20291-2E30-4C14-BB7D-DC095A20ECB6}" type="parTrans" cxnId="{1B8E71B0-2D3A-4AB0-8843-CFDACEDC3198}">
      <dgm:prSet/>
      <dgm:spPr/>
      <dgm:t>
        <a:bodyPr/>
        <a:lstStyle/>
        <a:p>
          <a:endParaRPr lang="en-US"/>
        </a:p>
      </dgm:t>
    </dgm:pt>
    <dgm:pt modelId="{6C9440D0-8847-40C0-98BC-2B5EA5745C3A}" type="sibTrans" cxnId="{1B8E71B0-2D3A-4AB0-8843-CFDACEDC3198}">
      <dgm:prSet/>
      <dgm:spPr/>
      <dgm:t>
        <a:bodyPr/>
        <a:lstStyle/>
        <a:p>
          <a:endParaRPr lang="en-US"/>
        </a:p>
      </dgm:t>
    </dgm:pt>
    <dgm:pt modelId="{357008B7-F3FD-489F-A410-81C9A9EFE4DA}">
      <dgm:prSet phldrT="[Text]"/>
      <dgm:spPr/>
      <dgm:t>
        <a:bodyPr/>
        <a:lstStyle/>
        <a:p>
          <a:r>
            <a:rPr lang="el-GR" dirty="0" smtClean="0"/>
            <a:t>Σύκα</a:t>
          </a:r>
          <a:endParaRPr lang="en-US" dirty="0"/>
        </a:p>
      </dgm:t>
    </dgm:pt>
    <dgm:pt modelId="{ED5EFE54-4C6D-4A88-939B-CE66C6668425}" type="parTrans" cxnId="{8910F93B-7180-4A52-9856-879D102D33F8}">
      <dgm:prSet/>
      <dgm:spPr/>
      <dgm:t>
        <a:bodyPr/>
        <a:lstStyle/>
        <a:p>
          <a:endParaRPr lang="en-US"/>
        </a:p>
      </dgm:t>
    </dgm:pt>
    <dgm:pt modelId="{87BC108C-4915-4A4B-8565-E4BD28BA3C35}" type="sibTrans" cxnId="{8910F93B-7180-4A52-9856-879D102D33F8}">
      <dgm:prSet/>
      <dgm:spPr/>
      <dgm:t>
        <a:bodyPr/>
        <a:lstStyle/>
        <a:p>
          <a:endParaRPr lang="en-US"/>
        </a:p>
      </dgm:t>
    </dgm:pt>
    <dgm:pt modelId="{E5E95E82-EF79-43CA-AA86-43B0E1CBCD3F}">
      <dgm:prSet phldrT="[Text]"/>
      <dgm:spPr/>
      <dgm:t>
        <a:bodyPr/>
        <a:lstStyle/>
        <a:p>
          <a:r>
            <a:rPr lang="el-GR" dirty="0" smtClean="0"/>
            <a:t>Συγκέντρωση πληθυσμού εντός των Μακρών Τειχών</a:t>
          </a:r>
          <a:endParaRPr lang="en-US" dirty="0"/>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A81358E0-3DE7-41AD-A28C-ABB22548B1F6}">
      <dgm:prSet phldrT="[Text]"/>
      <dgm:spPr/>
      <dgm:t>
        <a:bodyPr/>
        <a:lstStyle/>
        <a:p>
          <a:r>
            <a:rPr lang="el-GR" dirty="0" smtClean="0"/>
            <a:t>Διατροφή φτωχή σε πρωτεΐνες</a:t>
          </a:r>
          <a:endParaRPr lang="en-US" dirty="0"/>
        </a:p>
      </dgm:t>
    </dgm:pt>
    <dgm:pt modelId="{262E0B94-6EA9-4797-B705-959D7B185F91}" type="parTrans" cxnId="{FB8541C0-3895-4553-A4C7-34B81A3C4A0B}">
      <dgm:prSet/>
      <dgm:spPr/>
      <dgm:t>
        <a:bodyPr/>
        <a:lstStyle/>
        <a:p>
          <a:endParaRPr lang="en-US"/>
        </a:p>
      </dgm:t>
    </dgm:pt>
    <dgm:pt modelId="{77756FBB-BF6C-4D78-803E-BCC851F1DA03}" type="sibTrans" cxnId="{FB8541C0-3895-4553-A4C7-34B81A3C4A0B}">
      <dgm:prSet/>
      <dgm:spPr/>
      <dgm:t>
        <a:bodyPr/>
        <a:lstStyle/>
        <a:p>
          <a:endParaRPr lang="en-US"/>
        </a:p>
      </dgm:t>
    </dgm:pt>
    <dgm:pt modelId="{37A7C994-CC74-44DD-8777-ED6736B35821}">
      <dgm:prSet phldrT="[Text]"/>
      <dgm:spPr/>
      <dgm:t>
        <a:bodyPr/>
        <a:lstStyle/>
        <a:p>
          <a:r>
            <a:rPr lang="el-GR" dirty="0" smtClean="0"/>
            <a:t>Ανύπαρκτες συνθήκες υγιεινής</a:t>
          </a:r>
          <a:endParaRPr lang="en-US" dirty="0"/>
        </a:p>
      </dgm:t>
    </dgm:pt>
    <dgm:pt modelId="{03F017E7-7E3C-4E2C-9CEF-B07099F38801}" type="parTrans" cxnId="{1C5CE732-A00F-4C06-A1A8-B209BC6B496D}">
      <dgm:prSet/>
      <dgm:spPr/>
      <dgm:t>
        <a:bodyPr/>
        <a:lstStyle/>
        <a:p>
          <a:endParaRPr lang="en-US"/>
        </a:p>
      </dgm:t>
    </dgm:pt>
    <dgm:pt modelId="{118572A4-3B5E-487E-8015-6A319369077F}" type="sibTrans" cxnId="{1C5CE732-A00F-4C06-A1A8-B209BC6B496D}">
      <dgm:prSet/>
      <dgm:spPr/>
      <dgm:t>
        <a:bodyPr/>
        <a:lstStyle/>
        <a:p>
          <a:endParaRPr lang="en-US"/>
        </a:p>
      </dgm:t>
    </dgm:pt>
    <dgm:pt modelId="{EBC07F2C-CC6F-4D4E-99D1-AFC363F9ED73}">
      <dgm:prSet phldrT="[Text]"/>
      <dgm:spPr/>
      <dgm:t>
        <a:bodyPr/>
        <a:lstStyle/>
        <a:p>
          <a:r>
            <a:rPr lang="el-GR" dirty="0" smtClean="0"/>
            <a:t>Σαρδέλες</a:t>
          </a:r>
          <a:endParaRPr lang="en-US" dirty="0"/>
        </a:p>
      </dgm:t>
    </dgm:pt>
    <dgm:pt modelId="{94A15744-DD18-488B-BAAF-D2404EE31D90}" type="parTrans" cxnId="{A46F95F8-51FE-45D0-B61B-B0FF68E9C94A}">
      <dgm:prSet/>
      <dgm:spPr/>
      <dgm:t>
        <a:bodyPr/>
        <a:lstStyle/>
        <a:p>
          <a:endParaRPr lang="el-GR"/>
        </a:p>
      </dgm:t>
    </dgm:pt>
    <dgm:pt modelId="{8C5405C3-22BB-49AE-B20C-F9F0A640A8B4}" type="sibTrans" cxnId="{A46F95F8-51FE-45D0-B61B-B0FF68E9C94A}">
      <dgm:prSet/>
      <dgm:spPr/>
      <dgm:t>
        <a:bodyPr/>
        <a:lstStyle/>
        <a:p>
          <a:endParaRPr lang="el-GR"/>
        </a:p>
      </dgm:t>
    </dgm:pt>
    <dgm:pt modelId="{7287DA56-9300-4F4F-82BB-1C716E419D18}">
      <dgm:prSet phldrT="[Text]"/>
      <dgm:spPr/>
      <dgm:t>
        <a:bodyPr/>
        <a:lstStyle/>
        <a:p>
          <a:r>
            <a:rPr lang="el-GR" dirty="0" smtClean="0"/>
            <a:t>Φακές</a:t>
          </a:r>
          <a:endParaRPr lang="en-US" dirty="0"/>
        </a:p>
      </dgm:t>
    </dgm:pt>
    <dgm:pt modelId="{CC5C83A4-B968-498D-AB4B-99CF18D597AD}" type="parTrans" cxnId="{043A5182-6B57-4F0E-B647-548A2DEBA6DE}">
      <dgm:prSet/>
      <dgm:spPr/>
      <dgm:t>
        <a:bodyPr/>
        <a:lstStyle/>
        <a:p>
          <a:endParaRPr lang="el-GR"/>
        </a:p>
      </dgm:t>
    </dgm:pt>
    <dgm:pt modelId="{DA774A35-4568-4413-A473-581776802CA7}" type="sibTrans" cxnId="{043A5182-6B57-4F0E-B647-548A2DEBA6DE}">
      <dgm:prSet/>
      <dgm:spPr/>
      <dgm:t>
        <a:bodyPr/>
        <a:lstStyle/>
        <a:p>
          <a:endParaRPr lang="el-GR"/>
        </a:p>
      </dgm:t>
    </dgm:pt>
    <dgm:pt modelId="{520A1B9C-1004-4279-8361-8EFB4E2F930B}">
      <dgm:prSet phldrT="[Text]"/>
      <dgm:spPr/>
      <dgm:t>
        <a:bodyPr/>
        <a:lstStyle/>
        <a:p>
          <a:r>
            <a:rPr lang="el-GR" dirty="0" smtClean="0"/>
            <a:t>Γάλα</a:t>
          </a:r>
          <a:endParaRPr lang="en-US" dirty="0"/>
        </a:p>
      </dgm:t>
    </dgm:pt>
    <dgm:pt modelId="{F01C953C-23C8-4DCE-93C6-613429721F06}" type="parTrans" cxnId="{94C29FC1-D9BA-42D8-B9FD-7687B5BEB415}">
      <dgm:prSet/>
      <dgm:spPr/>
      <dgm:t>
        <a:bodyPr/>
        <a:lstStyle/>
        <a:p>
          <a:endParaRPr lang="el-GR"/>
        </a:p>
      </dgm:t>
    </dgm:pt>
    <dgm:pt modelId="{57A5A686-2BCF-4FB3-88DD-2BF1DFC5A86B}" type="sibTrans" cxnId="{94C29FC1-D9BA-42D8-B9FD-7687B5BEB415}">
      <dgm:prSet/>
      <dgm:spPr/>
      <dgm:t>
        <a:bodyPr/>
        <a:lstStyle/>
        <a:p>
          <a:endParaRPr lang="el-GR"/>
        </a:p>
      </dgm:t>
    </dgm:pt>
    <dgm:pt modelId="{F15BE3BC-A3FE-48D5-8098-ED0FA7E50016}">
      <dgm:prSet phldrT="[Text]"/>
      <dgm:spPr/>
      <dgm:t>
        <a:bodyPr/>
        <a:lstStyle/>
        <a:p>
          <a:r>
            <a:rPr lang="el-GR" dirty="0" smtClean="0"/>
            <a:t>Μέλι, λίγο τυρί</a:t>
          </a:r>
          <a:endParaRPr lang="en-US" dirty="0"/>
        </a:p>
      </dgm:t>
    </dgm:pt>
    <dgm:pt modelId="{CF2445C7-8147-4EFD-9123-DA12DCCF7F75}" type="parTrans" cxnId="{3285540C-161A-4315-8E3F-D4BE16E3E014}">
      <dgm:prSet/>
      <dgm:spPr/>
      <dgm:t>
        <a:bodyPr/>
        <a:lstStyle/>
        <a:p>
          <a:endParaRPr lang="el-GR"/>
        </a:p>
      </dgm:t>
    </dgm:pt>
    <dgm:pt modelId="{007D45EF-9B69-419B-B7B6-4BB24CE5910F}" type="sibTrans" cxnId="{3285540C-161A-4315-8E3F-D4BE16E3E014}">
      <dgm:prSet/>
      <dgm:spPr/>
      <dgm:t>
        <a:bodyPr/>
        <a:lstStyle/>
        <a:p>
          <a:endParaRPr lang="el-GR"/>
        </a:p>
      </dgm:t>
    </dgm:pt>
    <dgm:pt modelId="{14B10BEF-3908-4FC0-85EC-619A387537E4}">
      <dgm:prSet phldrT="[Text]"/>
      <dgm:spPr/>
      <dgm:t>
        <a:bodyPr/>
        <a:lstStyle/>
        <a:p>
          <a:r>
            <a:rPr lang="el-GR" dirty="0" smtClean="0"/>
            <a:t>Σπάνια κρέας</a:t>
          </a:r>
          <a:endParaRPr lang="en-US" dirty="0"/>
        </a:p>
      </dgm:t>
    </dgm:pt>
    <dgm:pt modelId="{AC9F3C49-43D4-4F92-8855-7BDE3A292DD5}" type="parTrans" cxnId="{2C631A69-9E72-4845-BB21-3B7C628D26EE}">
      <dgm:prSet/>
      <dgm:spPr/>
      <dgm:t>
        <a:bodyPr/>
        <a:lstStyle/>
        <a:p>
          <a:endParaRPr lang="el-GR"/>
        </a:p>
      </dgm:t>
    </dgm:pt>
    <dgm:pt modelId="{0CB15730-C87B-48F6-A4CF-997F978CF758}" type="sibTrans" cxnId="{2C631A69-9E72-4845-BB21-3B7C628D26EE}">
      <dgm:prSet/>
      <dgm:spPr/>
      <dgm:t>
        <a:bodyPr/>
        <a:lstStyle/>
        <a:p>
          <a:endParaRPr lang="el-GR"/>
        </a:p>
      </dgm:t>
    </dgm:pt>
    <dgm:pt modelId="{901CD40E-4F1B-418F-AC87-2E7E30AC8134}">
      <dgm:prSet phldrT="[Text]"/>
      <dgm:spPr/>
      <dgm:t>
        <a:bodyPr/>
        <a:lstStyle/>
        <a:p>
          <a:r>
            <a:rPr lang="el-GR" dirty="0" smtClean="0"/>
            <a:t>Έλλειψη νερού</a:t>
          </a:r>
          <a:endParaRPr lang="en-US" dirty="0"/>
        </a:p>
      </dgm:t>
    </dgm:pt>
    <dgm:pt modelId="{803D0DA2-0E9A-4DD9-8F39-DB276F3C43DE}" type="parTrans" cxnId="{752C6BA8-38C3-4542-A3BF-C80438C7F58F}">
      <dgm:prSet/>
      <dgm:spPr/>
      <dgm:t>
        <a:bodyPr/>
        <a:lstStyle/>
        <a:p>
          <a:endParaRPr lang="el-GR"/>
        </a:p>
      </dgm:t>
    </dgm:pt>
    <dgm:pt modelId="{2F9AAB07-8EF0-4DF6-81BA-D69244BBE7B7}" type="sibTrans" cxnId="{752C6BA8-38C3-4542-A3BF-C80438C7F58F}">
      <dgm:prSet/>
      <dgm:spPr/>
      <dgm:t>
        <a:bodyPr/>
        <a:lstStyle/>
        <a:p>
          <a:endParaRPr lang="el-GR"/>
        </a:p>
      </dgm:t>
    </dgm:pt>
    <dgm:pt modelId="{726A5529-7B19-4451-B46E-C975D08AA673}">
      <dgm:prSet phldrT="[Text]"/>
      <dgm:spPr/>
      <dgm:t>
        <a:bodyPr/>
        <a:lstStyle/>
        <a:p>
          <a:endParaRPr lang="en-US" dirty="0"/>
        </a:p>
      </dgm:t>
    </dgm:pt>
    <dgm:pt modelId="{D2F7CA82-8BAE-4E97-A573-1F09042DD3CF}" type="parTrans" cxnId="{F3126450-0D9F-40F1-B745-9E553C312470}">
      <dgm:prSet/>
      <dgm:spPr/>
      <dgm:t>
        <a:bodyPr/>
        <a:lstStyle/>
        <a:p>
          <a:endParaRPr lang="el-GR"/>
        </a:p>
      </dgm:t>
    </dgm:pt>
    <dgm:pt modelId="{1CF5AD5B-1AAB-4E2A-B16C-E527EABA74BA}" type="sibTrans" cxnId="{F3126450-0D9F-40F1-B745-9E553C312470}">
      <dgm:prSet/>
      <dgm:spPr/>
      <dgm:t>
        <a:bodyPr/>
        <a:lstStyle/>
        <a:p>
          <a:endParaRPr lang="el-GR"/>
        </a:p>
      </dgm:t>
    </dgm:pt>
    <dgm:pt modelId="{C5A0FE7E-19EE-4C14-A17D-839F2A6084A2}">
      <dgm:prSet phldrT="[Text]"/>
      <dgm:spPr/>
      <dgm:t>
        <a:bodyPr/>
        <a:lstStyle/>
        <a:p>
          <a:endParaRPr lang="en-US" dirty="0"/>
        </a:p>
      </dgm:t>
    </dgm:pt>
    <dgm:pt modelId="{F5CE1727-2BE2-472F-91C4-9FB16693C724}" type="parTrans" cxnId="{3CA1B8E0-7859-4AFA-B54B-444D6D051CC7}">
      <dgm:prSet/>
      <dgm:spPr/>
      <dgm:t>
        <a:bodyPr/>
        <a:lstStyle/>
        <a:p>
          <a:endParaRPr lang="el-GR"/>
        </a:p>
      </dgm:t>
    </dgm:pt>
    <dgm:pt modelId="{302D98CF-3ED6-43B5-BFBA-FBF93F443C41}" type="sibTrans" cxnId="{3CA1B8E0-7859-4AFA-B54B-444D6D051CC7}">
      <dgm:prSet/>
      <dgm:spPr/>
      <dgm:t>
        <a:bodyPr/>
        <a:lstStyle/>
        <a:p>
          <a:endParaRPr lang="el-GR"/>
        </a:p>
      </dgm:t>
    </dgm:pt>
    <dgm:pt modelId="{6F1872F4-A030-4D64-A17C-72EA1ABBD62E}" type="pres">
      <dgm:prSet presAssocID="{CF9055CF-8DEB-4A02-949A-DE72B6AC5D37}" presName="Name0" presStyleCnt="0">
        <dgm:presLayoutVars>
          <dgm:dir/>
          <dgm:resizeHandles val="exact"/>
        </dgm:presLayoutVars>
      </dgm:prSet>
      <dgm:spPr/>
      <dgm:t>
        <a:bodyPr/>
        <a:lstStyle/>
        <a:p>
          <a:endParaRPr lang="el-GR"/>
        </a:p>
      </dgm:t>
    </dgm:pt>
    <dgm:pt modelId="{98302F07-D6A9-46A5-9807-EBF6C9F5B2DD}" type="pres">
      <dgm:prSet presAssocID="{082E8A29-955A-4C7C-A174-3E9DCD4DC89B}" presName="node" presStyleLbl="node1" presStyleIdx="0" presStyleCnt="4">
        <dgm:presLayoutVars>
          <dgm:bulletEnabled val="1"/>
        </dgm:presLayoutVars>
      </dgm:prSet>
      <dgm:spPr/>
      <dgm:t>
        <a:bodyPr/>
        <a:lstStyle/>
        <a:p>
          <a:endParaRPr lang="el-GR"/>
        </a:p>
      </dgm:t>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t>
        <a:bodyPr/>
        <a:lstStyle/>
        <a:p>
          <a:endParaRPr lang="el-GR"/>
        </a:p>
      </dgm:t>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4">
        <dgm:presLayoutVars>
          <dgm:bulletEnabled val="1"/>
        </dgm:presLayoutVars>
      </dgm:prSet>
      <dgm:spPr/>
      <dgm:t>
        <a:bodyPr/>
        <a:lstStyle/>
        <a:p>
          <a:endParaRPr lang="el-GR"/>
        </a:p>
      </dgm:t>
    </dgm:pt>
    <dgm:pt modelId="{562EDDC3-60FD-463F-A6DB-A597D604B642}" type="pres">
      <dgm:prSet presAssocID="{DE289E29-1989-4D8E-8AA6-F030105B3F13}"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t>
        <a:bodyPr/>
        <a:lstStyle/>
        <a:p>
          <a:endParaRPr lang="el-GR"/>
        </a:p>
      </dgm:t>
    </dgm:pt>
  </dgm:ptLst>
  <dgm:cxnLst>
    <dgm:cxn modelId="{94C29FC1-D9BA-42D8-B9FD-7687B5BEB415}" srcId="{6D0E5D9F-7263-4526-A227-51301233F549}" destId="{520A1B9C-1004-4279-8361-8EFB4E2F930B}" srcOrd="4" destOrd="0" parTransId="{F01C953C-23C8-4DCE-93C6-613429721F06}" sibTransId="{57A5A686-2BCF-4FB3-88DD-2BF1DFC5A86B}"/>
    <dgm:cxn modelId="{F4F3BD4C-7DE7-449F-8ECF-B43B2B86F2EB}" type="presOf" srcId="{CBCC21F5-552F-4D39-812E-6FCD4A366F58}" destId="{DAD9059A-916A-4916-A2A8-B42491568DD3}" srcOrd="0" destOrd="1" presId="urn:microsoft.com/office/officeart/2005/8/layout/hList6"/>
    <dgm:cxn modelId="{38F24944-370C-47E2-8E19-D816593B5953}" type="presOf" srcId="{EBC07F2C-CC6F-4D4E-99D1-AFC363F9ED73}" destId="{25A33852-3C4B-4406-8856-3A4D6201948C}" srcOrd="0" destOrd="3" presId="urn:microsoft.com/office/officeart/2005/8/layout/hList6"/>
    <dgm:cxn modelId="{D286A548-6BB0-4DED-9FB5-D87042DDBE0A}" srcId="{082E8A29-955A-4C7C-A174-3E9DCD4DC89B}" destId="{A97FC57D-50D6-4D43-99C3-06D09820F122}" srcOrd="3" destOrd="0" parTransId="{5DD877C7-E4D9-4A68-A305-5A7689D3DBE7}" sibTransId="{C17BCABE-BEF2-4CC4-B037-B6B4866665CD}"/>
    <dgm:cxn modelId="{8910F93B-7180-4A52-9856-879D102D33F8}" srcId="{6D0E5D9F-7263-4526-A227-51301233F549}" destId="{357008B7-F3FD-489F-A410-81C9A9EFE4DA}" srcOrd="1" destOrd="0" parTransId="{ED5EFE54-4C6D-4A88-939B-CE66C6668425}" sibTransId="{87BC108C-4915-4A4B-8565-E4BD28BA3C35}"/>
    <dgm:cxn modelId="{97004F90-D1DB-4A84-A8AE-504DE1F07341}" srcId="{082E8A29-955A-4C7C-A174-3E9DCD4DC89B}" destId="{97AFB725-9839-43BA-B026-0DD6AA03AD9C}" srcOrd="1" destOrd="0" parTransId="{CC01022B-5039-457F-931E-79459E3C1DC4}" sibTransId="{D5C26250-A06D-4B41-BC14-92648809C21F}"/>
    <dgm:cxn modelId="{17E73148-9C08-4999-B21E-F3C5A0E3FC0C}" srcId="{CF9055CF-8DEB-4A02-949A-DE72B6AC5D37}" destId="{B6E26FFC-9977-4BBC-BEC7-3D6B63754E52}" srcOrd="1" destOrd="0" parTransId="{5CEFBD89-2F4F-4B51-A98A-0F3C86494166}" sibTransId="{48634C00-2335-4923-9072-EB7482323D9C}"/>
    <dgm:cxn modelId="{DC53BA63-76BA-413A-ACCE-B7609C3FDC8E}" type="presOf" srcId="{A81358E0-3DE7-41AD-A28C-ABB22548B1F6}" destId="{86146B22-5360-4D1B-AC91-3378F10134EE}" srcOrd="0" destOrd="1" presId="urn:microsoft.com/office/officeart/2005/8/layout/hList6"/>
    <dgm:cxn modelId="{729DA21F-0A99-4CC3-ACFF-2A00EDCAA358}" type="presOf" srcId="{37A7C994-CC74-44DD-8777-ED6736B35821}" destId="{86146B22-5360-4D1B-AC91-3378F10134EE}" srcOrd="0" destOrd="2" presId="urn:microsoft.com/office/officeart/2005/8/layout/hList6"/>
    <dgm:cxn modelId="{3683D5BD-EE54-4A21-BEC6-C546CCA37F28}" type="presOf" srcId="{14B10BEF-3908-4FC0-85EC-619A387537E4}" destId="{25A33852-3C4B-4406-8856-3A4D6201948C}" srcOrd="0" destOrd="7" presId="urn:microsoft.com/office/officeart/2005/8/layout/hList6"/>
    <dgm:cxn modelId="{8820A9B3-AE2F-4CB5-81B3-C20F1D255D19}" type="presOf" srcId="{901CD40E-4F1B-418F-AC87-2E7E30AC8134}" destId="{86146B22-5360-4D1B-AC91-3378F10134EE}" srcOrd="0" destOrd="3" presId="urn:microsoft.com/office/officeart/2005/8/layout/hList6"/>
    <dgm:cxn modelId="{2C631A69-9E72-4845-BB21-3B7C628D26EE}" srcId="{6D0E5D9F-7263-4526-A227-51301233F549}" destId="{14B10BEF-3908-4FC0-85EC-619A387537E4}" srcOrd="6" destOrd="0" parTransId="{AC9F3C49-43D4-4F92-8855-7BDE3A292DD5}" sibTransId="{0CB15730-C87B-48F6-A4CF-997F978CF758}"/>
    <dgm:cxn modelId="{5351B217-259B-4E6A-85F5-2E408BEB0764}" type="presOf" srcId="{082E8A29-955A-4C7C-A174-3E9DCD4DC89B}" destId="{98302F07-D6A9-46A5-9807-EBF6C9F5B2DD}" srcOrd="0" destOrd="0" presId="urn:microsoft.com/office/officeart/2005/8/layout/hList6"/>
    <dgm:cxn modelId="{1C5CE732-A00F-4C06-A1A8-B209BC6B496D}" srcId="{E5E95E82-EF79-43CA-AA86-43B0E1CBCD3F}" destId="{37A7C994-CC74-44DD-8777-ED6736B35821}" srcOrd="1" destOrd="0" parTransId="{03F017E7-7E3C-4E2C-9CEF-B07099F38801}" sibTransId="{118572A4-3B5E-487E-8015-6A319369077F}"/>
    <dgm:cxn modelId="{E2D45489-FAA0-4BCA-8ECA-6B1E1D60A1DD}" type="presOf" srcId="{520A1B9C-1004-4279-8361-8EFB4E2F930B}" destId="{25A33852-3C4B-4406-8856-3A4D6201948C}" srcOrd="0" destOrd="5" presId="urn:microsoft.com/office/officeart/2005/8/layout/hList6"/>
    <dgm:cxn modelId="{A46F95F8-51FE-45D0-B61B-B0FF68E9C94A}" srcId="{6D0E5D9F-7263-4526-A227-51301233F549}" destId="{EBC07F2C-CC6F-4D4E-99D1-AFC363F9ED73}" srcOrd="2" destOrd="0" parTransId="{94A15744-DD18-488B-BAAF-D2404EE31D90}" sibTransId="{8C5405C3-22BB-49AE-B20C-F9F0A640A8B4}"/>
    <dgm:cxn modelId="{F4C6B16C-1035-4D67-A080-111A8F8331E4}" type="presOf" srcId="{726A5529-7B19-4451-B46E-C975D08AA673}" destId="{86146B22-5360-4D1B-AC91-3378F10134EE}" srcOrd="0" destOrd="5" presId="urn:microsoft.com/office/officeart/2005/8/layout/hList6"/>
    <dgm:cxn modelId="{3CA1B8E0-7859-4AFA-B54B-444D6D051CC7}" srcId="{E5E95E82-EF79-43CA-AA86-43B0E1CBCD3F}" destId="{C5A0FE7E-19EE-4C14-A17D-839F2A6084A2}" srcOrd="3" destOrd="0" parTransId="{F5CE1727-2BE2-472F-91C4-9FB16693C724}" sibTransId="{302D98CF-3ED6-43B5-BFBA-FBF93F443C41}"/>
    <dgm:cxn modelId="{1B9593D8-0118-451B-8B48-CC6C91B73C1B}" type="presOf" srcId="{B86124A4-14C7-49C7-A342-9B2C2B94980B}" destId="{98302F07-D6A9-46A5-9807-EBF6C9F5B2DD}" srcOrd="0" destOrd="3" presId="urn:microsoft.com/office/officeart/2005/8/layout/hList6"/>
    <dgm:cxn modelId="{ECB535CD-5106-41E2-A5E6-D382C3792033}" type="presOf" srcId="{357008B7-F3FD-489F-A410-81C9A9EFE4DA}" destId="{25A33852-3C4B-4406-8856-3A4D6201948C}" srcOrd="0" destOrd="2" presId="urn:microsoft.com/office/officeart/2005/8/layout/hList6"/>
    <dgm:cxn modelId="{CC1A92EB-2672-4443-858D-BCA16F76F740}" type="presOf" srcId="{F3256203-D9D1-492A-B801-68C1A32486F0}" destId="{25A33852-3C4B-4406-8856-3A4D6201948C}" srcOrd="0" destOrd="1" presId="urn:microsoft.com/office/officeart/2005/8/layout/hList6"/>
    <dgm:cxn modelId="{3C41F2E0-4620-40B4-9857-68872B278EFB}" srcId="{B6E26FFC-9977-4BBC-BEC7-3D6B63754E52}" destId="{CBCC21F5-552F-4D39-812E-6FCD4A366F58}" srcOrd="0" destOrd="0" parTransId="{4A973A1C-85F1-4969-A536-D29940229E2C}" sibTransId="{3640B940-6901-481F-ADF7-6B77DEEED764}"/>
    <dgm:cxn modelId="{3285540C-161A-4315-8E3F-D4BE16E3E014}" srcId="{6D0E5D9F-7263-4526-A227-51301233F549}" destId="{F15BE3BC-A3FE-48D5-8098-ED0FA7E50016}" srcOrd="5" destOrd="0" parTransId="{CF2445C7-8147-4EFD-9123-DA12DCCF7F75}" sibTransId="{007D45EF-9B69-419B-B7B6-4BB24CE5910F}"/>
    <dgm:cxn modelId="{2FA258D4-5B38-426D-B0D7-CD8F217A1137}" type="presOf" srcId="{E5E95E82-EF79-43CA-AA86-43B0E1CBCD3F}" destId="{86146B22-5360-4D1B-AC91-3378F10134EE}" srcOrd="0" destOrd="0" presId="urn:microsoft.com/office/officeart/2005/8/layout/hList6"/>
    <dgm:cxn modelId="{9CB4B27D-95A7-458D-A9CA-7754788DD095}" type="presOf" srcId="{62831651-7C26-466C-BAA4-31EA8D14E47A}" destId="{DAD9059A-916A-4916-A2A8-B42491568DD3}" srcOrd="0" destOrd="2" presId="urn:microsoft.com/office/officeart/2005/8/layout/hList6"/>
    <dgm:cxn modelId="{752C6BA8-38C3-4542-A3BF-C80438C7F58F}" srcId="{E5E95E82-EF79-43CA-AA86-43B0E1CBCD3F}" destId="{901CD40E-4F1B-418F-AC87-2E7E30AC8134}" srcOrd="2" destOrd="0" parTransId="{803D0DA2-0E9A-4DD9-8F39-DB276F3C43DE}" sibTransId="{2F9AAB07-8EF0-4DF6-81BA-D69244BBE7B7}"/>
    <dgm:cxn modelId="{043A5182-6B57-4F0E-B647-548A2DEBA6DE}" srcId="{6D0E5D9F-7263-4526-A227-51301233F549}" destId="{7287DA56-9300-4F4F-82BB-1C716E419D18}" srcOrd="3" destOrd="0" parTransId="{CC5C83A4-B968-498D-AB4B-99CF18D597AD}" sibTransId="{DA774A35-4568-4413-A473-581776802CA7}"/>
    <dgm:cxn modelId="{59DDA576-1BA9-49E8-9D1D-361FF667A19A}" srcId="{B6E26FFC-9977-4BBC-BEC7-3D6B63754E52}" destId="{62831651-7C26-466C-BAA4-31EA8D14E47A}" srcOrd="1" destOrd="0" parTransId="{0F3EB6E4-07A5-4199-9C2F-8B91F53579FE}" sibTransId="{0D19FA60-5F9C-420B-AD2F-A0656A7F0783}"/>
    <dgm:cxn modelId="{0676BA07-1135-49D0-993A-27A9F99FC0CD}" type="presOf" srcId="{B6E26FFC-9977-4BBC-BEC7-3D6B63754E52}" destId="{DAD9059A-916A-4916-A2A8-B42491568DD3}" srcOrd="0" destOrd="0" presId="urn:microsoft.com/office/officeart/2005/8/layout/hList6"/>
    <dgm:cxn modelId="{C06DA1C3-D38F-43B1-B24E-E80592CC29EC}" type="presOf" srcId="{23A0DE4A-FE92-496E-B335-3433CEFB74E9}" destId="{98302F07-D6A9-46A5-9807-EBF6C9F5B2DD}" srcOrd="0" destOrd="1" presId="urn:microsoft.com/office/officeart/2005/8/layout/hList6"/>
    <dgm:cxn modelId="{77BD0D2D-7C4E-49B3-9A72-0FD33F32D294}" type="presOf" srcId="{6D0E5D9F-7263-4526-A227-51301233F549}" destId="{25A33852-3C4B-4406-8856-3A4D6201948C}" srcOrd="0" destOrd="0" presId="urn:microsoft.com/office/officeart/2005/8/layout/hList6"/>
    <dgm:cxn modelId="{FB8541C0-3895-4553-A4C7-34B81A3C4A0B}" srcId="{E5E95E82-EF79-43CA-AA86-43B0E1CBCD3F}" destId="{A81358E0-3DE7-41AD-A28C-ABB22548B1F6}" srcOrd="0" destOrd="0" parTransId="{262E0B94-6EA9-4797-B705-959D7B185F91}" sibTransId="{77756FBB-BF6C-4D78-803E-BCC851F1DA03}"/>
    <dgm:cxn modelId="{A76240AD-13F6-40C0-BD9B-102D5EC0AE51}" srcId="{CF9055CF-8DEB-4A02-949A-DE72B6AC5D37}" destId="{E5E95E82-EF79-43CA-AA86-43B0E1CBCD3F}" srcOrd="3" destOrd="0" parTransId="{FD76A3AE-1B6C-45A0-8E84-63160283749F}" sibTransId="{BF76010C-5523-4E13-B3E7-886DCE6AEBD4}"/>
    <dgm:cxn modelId="{C8C462C6-33A3-4E8B-91FE-36DBE92F1C4A}" srcId="{CF9055CF-8DEB-4A02-949A-DE72B6AC5D37}" destId="{6D0E5D9F-7263-4526-A227-51301233F549}" srcOrd="2" destOrd="0" parTransId="{23416D07-25F8-426C-BC65-639E6BCF4D6D}" sibTransId="{DE289E29-1989-4D8E-8AA6-F030105B3F13}"/>
    <dgm:cxn modelId="{3B50A2DD-8777-42C9-93E1-40A37E404C87}" type="presOf" srcId="{44B2544A-D122-4B95-A36C-B03D9E272B48}" destId="{DAD9059A-916A-4916-A2A8-B42491568DD3}" srcOrd="0" destOrd="3" presId="urn:microsoft.com/office/officeart/2005/8/layout/hList6"/>
    <dgm:cxn modelId="{3AE2742D-7673-4553-BCDD-292AE3B4BC50}" type="presOf" srcId="{97AFB725-9839-43BA-B026-0DD6AA03AD9C}" destId="{98302F07-D6A9-46A5-9807-EBF6C9F5B2DD}" srcOrd="0" destOrd="2" presId="urn:microsoft.com/office/officeart/2005/8/layout/hList6"/>
    <dgm:cxn modelId="{24179AE2-AA7E-4702-A358-E95F80152CCA}" type="presOf" srcId="{CF9055CF-8DEB-4A02-949A-DE72B6AC5D37}" destId="{6F1872F4-A030-4D64-A17C-72EA1ABBD62E}" srcOrd="0" destOrd="0"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67A03D8F-F327-4A9F-ABBC-1EB67EFD1ECB}" srcId="{082E8A29-955A-4C7C-A174-3E9DCD4DC89B}" destId="{23A0DE4A-FE92-496E-B335-3433CEFB74E9}" srcOrd="0" destOrd="0" parTransId="{68935D38-FEDC-4CD3-8002-43CB3944BEAF}" sibTransId="{55DF926D-029A-4E18-95C4-77A5A37CAE40}"/>
    <dgm:cxn modelId="{AB981D0D-0AD5-4DD6-BA19-D4E75ECF1C7D}" type="presOf" srcId="{A97FC57D-50D6-4D43-99C3-06D09820F122}" destId="{98302F07-D6A9-46A5-9807-EBF6C9F5B2DD}" srcOrd="0" destOrd="4" presId="urn:microsoft.com/office/officeart/2005/8/layout/hList6"/>
    <dgm:cxn modelId="{3315CF8E-BF83-430D-8A8E-1480AEB155AB}" type="presOf" srcId="{F15BE3BC-A3FE-48D5-8098-ED0FA7E50016}" destId="{25A33852-3C4B-4406-8856-3A4D6201948C}" srcOrd="0" destOrd="6" presId="urn:microsoft.com/office/officeart/2005/8/layout/hList6"/>
    <dgm:cxn modelId="{F89EA6DF-D106-435E-9337-D23286A767A6}" srcId="{B6E26FFC-9977-4BBC-BEC7-3D6B63754E52}" destId="{44B2544A-D122-4B95-A36C-B03D9E272B48}" srcOrd="2" destOrd="0" parTransId="{9EE40E78-C1B8-4A87-A668-53AD816CED24}" sibTransId="{F32DECE0-DC7F-4DCF-A10D-96A117A49197}"/>
    <dgm:cxn modelId="{F3126450-0D9F-40F1-B745-9E553C312470}" srcId="{E5E95E82-EF79-43CA-AA86-43B0E1CBCD3F}" destId="{726A5529-7B19-4451-B46E-C975D08AA673}" srcOrd="4" destOrd="0" parTransId="{D2F7CA82-8BAE-4E97-A573-1F09042DD3CF}" sibTransId="{1CF5AD5B-1AAB-4E2A-B16C-E527EABA74BA}"/>
    <dgm:cxn modelId="{508A9F6A-C4F1-4147-A5F6-B89293B446E8}" srcId="{082E8A29-955A-4C7C-A174-3E9DCD4DC89B}" destId="{B86124A4-14C7-49C7-A342-9B2C2B94980B}" srcOrd="2" destOrd="0" parTransId="{B2F6F8FA-C3EE-485C-BFEC-A81570DC47D8}" sibTransId="{1114C752-8188-4E63-BFFC-E4081ACE9882}"/>
    <dgm:cxn modelId="{FDBB1BD8-705E-48F9-9DE2-FD96E926B3FD}" type="presOf" srcId="{C5A0FE7E-19EE-4C14-A17D-839F2A6084A2}" destId="{86146B22-5360-4D1B-AC91-3378F10134EE}" srcOrd="0" destOrd="4" presId="urn:microsoft.com/office/officeart/2005/8/layout/hList6"/>
    <dgm:cxn modelId="{1B8E71B0-2D3A-4AB0-8843-CFDACEDC3198}" srcId="{6D0E5D9F-7263-4526-A227-51301233F549}" destId="{F3256203-D9D1-492A-B801-68C1A32486F0}" srcOrd="0" destOrd="0" parTransId="{E9A20291-2E30-4C14-BB7D-DC095A20ECB6}" sibTransId="{6C9440D0-8847-40C0-98BC-2B5EA5745C3A}"/>
    <dgm:cxn modelId="{E37A6175-B9F7-4F71-94CB-335B39D3BAB2}" type="presOf" srcId="{7287DA56-9300-4F4F-82BB-1C716E419D18}" destId="{25A33852-3C4B-4406-8856-3A4D6201948C}" srcOrd="0" destOrd="4"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 modelId="{CBF7D188-2B16-4153-AEAE-C484C833188A}" type="presParOf" srcId="{6F1872F4-A030-4D64-A17C-72EA1ABBD62E}" destId="{562EDDC3-60FD-463F-A6DB-A597D604B642}"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51716"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905" bIns="0" numCol="1" spcCol="1270" anchor="t" anchorCtr="0">
          <a:noAutofit/>
        </a:bodyPr>
        <a:lstStyle/>
        <a:p>
          <a:pPr lvl="0" algn="l" defTabSz="800100">
            <a:lnSpc>
              <a:spcPct val="90000"/>
            </a:lnSpc>
            <a:spcBef>
              <a:spcPct val="0"/>
            </a:spcBef>
            <a:spcAft>
              <a:spcPct val="35000"/>
            </a:spcAft>
          </a:pPr>
          <a:r>
            <a:rPr lang="el-GR" sz="1800" kern="1200" dirty="0" smtClean="0"/>
            <a:t>Αττική γη</a:t>
          </a:r>
          <a:endParaRPr lang="en-US" sz="1800" kern="1200" dirty="0"/>
        </a:p>
        <a:p>
          <a:pPr marL="114300" lvl="1" indent="-114300" algn="l" defTabSz="622300">
            <a:lnSpc>
              <a:spcPct val="90000"/>
            </a:lnSpc>
            <a:spcBef>
              <a:spcPct val="0"/>
            </a:spcBef>
            <a:spcAft>
              <a:spcPct val="15000"/>
            </a:spcAft>
            <a:buChar char="••"/>
          </a:pPr>
          <a:r>
            <a:rPr lang="el-GR" sz="1400" kern="1200" dirty="0" smtClean="0"/>
            <a:t>Αγροτική Οικονομία</a:t>
          </a:r>
          <a:endParaRPr lang="en-US" sz="1400" kern="1200" dirty="0"/>
        </a:p>
        <a:p>
          <a:pPr marL="114300" lvl="1" indent="-114300" algn="l" defTabSz="622300">
            <a:lnSpc>
              <a:spcPct val="90000"/>
            </a:lnSpc>
            <a:spcBef>
              <a:spcPct val="0"/>
            </a:spcBef>
            <a:spcAft>
              <a:spcPct val="15000"/>
            </a:spcAft>
            <a:buChar char="••"/>
          </a:pPr>
          <a:r>
            <a:rPr lang="el-GR" sz="1400" kern="1200" dirty="0" smtClean="0"/>
            <a:t>Εμπορική Δραστηριότητα</a:t>
          </a:r>
          <a:endParaRPr lang="en-US" sz="1400" kern="1200" dirty="0"/>
        </a:p>
        <a:p>
          <a:pPr marL="114300" lvl="1" indent="-114300" algn="l" defTabSz="622300">
            <a:lnSpc>
              <a:spcPct val="90000"/>
            </a:lnSpc>
            <a:spcBef>
              <a:spcPct val="0"/>
            </a:spcBef>
            <a:spcAft>
              <a:spcPct val="15000"/>
            </a:spcAft>
            <a:buChar char="••"/>
          </a:pPr>
          <a:r>
            <a:rPr lang="el-GR" sz="1400" kern="1200" dirty="0" smtClean="0"/>
            <a:t>Ιδιοκτησία γης</a:t>
          </a:r>
          <a:endParaRPr lang="en-US" sz="1400" kern="1200" dirty="0"/>
        </a:p>
        <a:p>
          <a:pPr marL="114300" lvl="1" indent="-114300" algn="l" defTabSz="622300">
            <a:lnSpc>
              <a:spcPct val="90000"/>
            </a:lnSpc>
            <a:spcBef>
              <a:spcPct val="0"/>
            </a:spcBef>
            <a:spcAft>
              <a:spcPct val="15000"/>
            </a:spcAft>
            <a:buChar char="••"/>
          </a:pPr>
          <a:r>
            <a:rPr lang="el-GR" sz="1400" kern="1200" dirty="0" smtClean="0"/>
            <a:t>Σημαντικά αγροτικά προϊόντα</a:t>
          </a:r>
          <a:endParaRPr lang="en-US" sz="1400" kern="1200" dirty="0"/>
        </a:p>
      </dsp:txBody>
      <dsp:txXfrm rot="5400000">
        <a:off x="2322" y="797242"/>
        <a:ext cx="2278137" cy="2391727"/>
      </dsp:txXfrm>
    </dsp:sp>
    <dsp:sp modelId="{DAD9059A-916A-4916-A2A8-B42491568DD3}">
      <dsp:nvSpPr>
        <dsp:cNvPr id="0" name=""/>
        <dsp:cNvSpPr/>
      </dsp:nvSpPr>
      <dsp:spPr>
        <a:xfrm rot="16200000">
          <a:off x="1597281"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905" bIns="0" numCol="1" spcCol="1270" anchor="t" anchorCtr="0">
          <a:noAutofit/>
        </a:bodyPr>
        <a:lstStyle/>
        <a:p>
          <a:pPr lvl="0" algn="l" defTabSz="800100">
            <a:lnSpc>
              <a:spcPct val="90000"/>
            </a:lnSpc>
            <a:spcBef>
              <a:spcPct val="0"/>
            </a:spcBef>
            <a:spcAft>
              <a:spcPct val="35000"/>
            </a:spcAft>
          </a:pPr>
          <a:r>
            <a:rPr lang="el-GR" sz="1800" kern="1200" dirty="0" smtClean="0"/>
            <a:t>Μέτρα για τον άρτο</a:t>
          </a:r>
          <a:endParaRPr lang="en-US" sz="1800" kern="1200" dirty="0"/>
        </a:p>
        <a:p>
          <a:pPr marL="114300" lvl="1" indent="-114300" algn="l" defTabSz="622300">
            <a:lnSpc>
              <a:spcPct val="90000"/>
            </a:lnSpc>
            <a:spcBef>
              <a:spcPct val="0"/>
            </a:spcBef>
            <a:spcAft>
              <a:spcPct val="15000"/>
            </a:spcAft>
            <a:buChar char="••"/>
          </a:pPr>
          <a:r>
            <a:rPr lang="el-GR" sz="1400" kern="1200" dirty="0" smtClean="0"/>
            <a:t>Εισαγωγές με την εποπτεία του κράτους</a:t>
          </a:r>
          <a:endParaRPr lang="en-US" sz="1400" kern="1200" dirty="0"/>
        </a:p>
        <a:p>
          <a:pPr marL="114300" lvl="1" indent="-114300" algn="l" defTabSz="622300">
            <a:lnSpc>
              <a:spcPct val="90000"/>
            </a:lnSpc>
            <a:spcBef>
              <a:spcPct val="0"/>
            </a:spcBef>
            <a:spcAft>
              <a:spcPct val="15000"/>
            </a:spcAft>
            <a:buChar char="••"/>
          </a:pPr>
          <a:r>
            <a:rPr lang="el-GR" sz="1400" kern="1200" dirty="0" smtClean="0"/>
            <a:t>Ρύθμιση του εμπορίου σιτηρών </a:t>
          </a:r>
          <a:endParaRPr lang="en-US" sz="1400" kern="1200" dirty="0"/>
        </a:p>
        <a:p>
          <a:pPr marL="114300" lvl="1" indent="-114300" algn="l" defTabSz="622300">
            <a:lnSpc>
              <a:spcPct val="90000"/>
            </a:lnSpc>
            <a:spcBef>
              <a:spcPct val="0"/>
            </a:spcBef>
            <a:spcAft>
              <a:spcPct val="15000"/>
            </a:spcAft>
            <a:buChar char="••"/>
          </a:pPr>
          <a:r>
            <a:rPr lang="el-GR" sz="1400" kern="1200" dirty="0" smtClean="0"/>
            <a:t>Εισαγωγές χωρίς δασμούς</a:t>
          </a:r>
          <a:endParaRPr lang="en-US" sz="1400" kern="1200" dirty="0"/>
        </a:p>
      </dsp:txBody>
      <dsp:txXfrm rot="5400000">
        <a:off x="2451319" y="797242"/>
        <a:ext cx="2278137" cy="2391727"/>
      </dsp:txXfrm>
    </dsp:sp>
    <dsp:sp modelId="{25A33852-3C4B-4406-8856-3A4D6201948C}">
      <dsp:nvSpPr>
        <dsp:cNvPr id="0" name=""/>
        <dsp:cNvSpPr/>
      </dsp:nvSpPr>
      <dsp:spPr>
        <a:xfrm rot="16200000">
          <a:off x="4046280"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905" bIns="0" numCol="1" spcCol="1270" anchor="t" anchorCtr="0">
          <a:noAutofit/>
        </a:bodyPr>
        <a:lstStyle/>
        <a:p>
          <a:pPr lvl="0" algn="l" defTabSz="800100">
            <a:lnSpc>
              <a:spcPct val="90000"/>
            </a:lnSpc>
            <a:spcBef>
              <a:spcPct val="0"/>
            </a:spcBef>
            <a:spcAft>
              <a:spcPct val="35000"/>
            </a:spcAft>
          </a:pPr>
          <a:r>
            <a:rPr lang="el-GR" sz="1800" kern="1200" dirty="0" smtClean="0"/>
            <a:t>Διατροφικές συνήθειες</a:t>
          </a:r>
          <a:endParaRPr lang="en-US" sz="1800" kern="1200" dirty="0"/>
        </a:p>
        <a:p>
          <a:pPr marL="114300" lvl="1" indent="-114300" algn="l" defTabSz="622300">
            <a:lnSpc>
              <a:spcPct val="90000"/>
            </a:lnSpc>
            <a:spcBef>
              <a:spcPct val="0"/>
            </a:spcBef>
            <a:spcAft>
              <a:spcPct val="15000"/>
            </a:spcAft>
            <a:buChar char="••"/>
          </a:pPr>
          <a:r>
            <a:rPr lang="el-GR" sz="1400" kern="1200" dirty="0" smtClean="0"/>
            <a:t>Άρτος &amp; Δημητριακά</a:t>
          </a:r>
          <a:endParaRPr lang="en-US" sz="1400" kern="1200" dirty="0"/>
        </a:p>
        <a:p>
          <a:pPr marL="114300" lvl="1" indent="-114300" algn="l" defTabSz="622300">
            <a:lnSpc>
              <a:spcPct val="90000"/>
            </a:lnSpc>
            <a:spcBef>
              <a:spcPct val="0"/>
            </a:spcBef>
            <a:spcAft>
              <a:spcPct val="15000"/>
            </a:spcAft>
            <a:buChar char="••"/>
          </a:pPr>
          <a:r>
            <a:rPr lang="el-GR" sz="1400" kern="1200" dirty="0" smtClean="0"/>
            <a:t>Σύκα</a:t>
          </a:r>
          <a:endParaRPr lang="en-US" sz="1400" kern="1200" dirty="0"/>
        </a:p>
        <a:p>
          <a:pPr marL="114300" lvl="1" indent="-114300" algn="l" defTabSz="622300">
            <a:lnSpc>
              <a:spcPct val="90000"/>
            </a:lnSpc>
            <a:spcBef>
              <a:spcPct val="0"/>
            </a:spcBef>
            <a:spcAft>
              <a:spcPct val="15000"/>
            </a:spcAft>
            <a:buChar char="••"/>
          </a:pPr>
          <a:r>
            <a:rPr lang="el-GR" sz="1400" kern="1200" dirty="0" smtClean="0"/>
            <a:t>Σαρδέλες</a:t>
          </a:r>
          <a:endParaRPr lang="en-US" sz="1400" kern="1200" dirty="0"/>
        </a:p>
        <a:p>
          <a:pPr marL="114300" lvl="1" indent="-114300" algn="l" defTabSz="622300">
            <a:lnSpc>
              <a:spcPct val="90000"/>
            </a:lnSpc>
            <a:spcBef>
              <a:spcPct val="0"/>
            </a:spcBef>
            <a:spcAft>
              <a:spcPct val="15000"/>
            </a:spcAft>
            <a:buChar char="••"/>
          </a:pPr>
          <a:r>
            <a:rPr lang="el-GR" sz="1400" kern="1200" dirty="0" smtClean="0"/>
            <a:t>Φακές</a:t>
          </a:r>
          <a:endParaRPr lang="en-US" sz="1400" kern="1200" dirty="0"/>
        </a:p>
        <a:p>
          <a:pPr marL="114300" lvl="1" indent="-114300" algn="l" defTabSz="622300">
            <a:lnSpc>
              <a:spcPct val="90000"/>
            </a:lnSpc>
            <a:spcBef>
              <a:spcPct val="0"/>
            </a:spcBef>
            <a:spcAft>
              <a:spcPct val="15000"/>
            </a:spcAft>
            <a:buChar char="••"/>
          </a:pPr>
          <a:r>
            <a:rPr lang="el-GR" sz="1400" kern="1200" dirty="0" smtClean="0"/>
            <a:t>Γάλα</a:t>
          </a:r>
          <a:endParaRPr lang="en-US" sz="1400" kern="1200" dirty="0"/>
        </a:p>
        <a:p>
          <a:pPr marL="114300" lvl="1" indent="-114300" algn="l" defTabSz="622300">
            <a:lnSpc>
              <a:spcPct val="90000"/>
            </a:lnSpc>
            <a:spcBef>
              <a:spcPct val="0"/>
            </a:spcBef>
            <a:spcAft>
              <a:spcPct val="15000"/>
            </a:spcAft>
            <a:buChar char="••"/>
          </a:pPr>
          <a:r>
            <a:rPr lang="el-GR" sz="1400" kern="1200" dirty="0" smtClean="0"/>
            <a:t>Μέλι, λίγο τυρί</a:t>
          </a:r>
          <a:endParaRPr lang="en-US" sz="1400" kern="1200" dirty="0"/>
        </a:p>
        <a:p>
          <a:pPr marL="114300" lvl="1" indent="-114300" algn="l" defTabSz="622300">
            <a:lnSpc>
              <a:spcPct val="90000"/>
            </a:lnSpc>
            <a:spcBef>
              <a:spcPct val="0"/>
            </a:spcBef>
            <a:spcAft>
              <a:spcPct val="15000"/>
            </a:spcAft>
            <a:buChar char="••"/>
          </a:pPr>
          <a:r>
            <a:rPr lang="el-GR" sz="1400" kern="1200" dirty="0" smtClean="0"/>
            <a:t>Σπάνια κρέας</a:t>
          </a:r>
          <a:endParaRPr lang="en-US" sz="1400" kern="1200" dirty="0"/>
        </a:p>
      </dsp:txBody>
      <dsp:txXfrm rot="5400000">
        <a:off x="4900318" y="797242"/>
        <a:ext cx="2278137" cy="2391727"/>
      </dsp:txXfrm>
    </dsp:sp>
    <dsp:sp modelId="{86146B22-5360-4D1B-AC91-3378F10134EE}">
      <dsp:nvSpPr>
        <dsp:cNvPr id="0" name=""/>
        <dsp:cNvSpPr/>
      </dsp:nvSpPr>
      <dsp:spPr>
        <a:xfrm rot="16200000">
          <a:off x="6495278" y="854037"/>
          <a:ext cx="3986213" cy="2278137"/>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6905" bIns="0" numCol="1" spcCol="1270" anchor="t" anchorCtr="0">
          <a:noAutofit/>
        </a:bodyPr>
        <a:lstStyle/>
        <a:p>
          <a:pPr lvl="0" algn="l" defTabSz="800100">
            <a:lnSpc>
              <a:spcPct val="90000"/>
            </a:lnSpc>
            <a:spcBef>
              <a:spcPct val="0"/>
            </a:spcBef>
            <a:spcAft>
              <a:spcPct val="35000"/>
            </a:spcAft>
          </a:pPr>
          <a:r>
            <a:rPr lang="el-GR" sz="1800" kern="1200" dirty="0" smtClean="0"/>
            <a:t>Συγκέντρωση πληθυσμού εντός των Μακρών Τειχών</a:t>
          </a:r>
          <a:endParaRPr lang="en-US" sz="1800" kern="1200" dirty="0"/>
        </a:p>
        <a:p>
          <a:pPr marL="114300" lvl="1" indent="-114300" algn="l" defTabSz="622300">
            <a:lnSpc>
              <a:spcPct val="90000"/>
            </a:lnSpc>
            <a:spcBef>
              <a:spcPct val="0"/>
            </a:spcBef>
            <a:spcAft>
              <a:spcPct val="15000"/>
            </a:spcAft>
            <a:buChar char="••"/>
          </a:pPr>
          <a:r>
            <a:rPr lang="el-GR" sz="1400" kern="1200" dirty="0" smtClean="0"/>
            <a:t>Διατροφή φτωχή σε πρωτεΐνες</a:t>
          </a:r>
          <a:endParaRPr lang="en-US" sz="1400" kern="1200" dirty="0"/>
        </a:p>
        <a:p>
          <a:pPr marL="114300" lvl="1" indent="-114300" algn="l" defTabSz="622300">
            <a:lnSpc>
              <a:spcPct val="90000"/>
            </a:lnSpc>
            <a:spcBef>
              <a:spcPct val="0"/>
            </a:spcBef>
            <a:spcAft>
              <a:spcPct val="15000"/>
            </a:spcAft>
            <a:buChar char="••"/>
          </a:pPr>
          <a:r>
            <a:rPr lang="el-GR" sz="1400" kern="1200" dirty="0" smtClean="0"/>
            <a:t>Ανύπαρκτες συνθήκες υγιεινής</a:t>
          </a:r>
          <a:endParaRPr lang="en-US" sz="1400" kern="1200" dirty="0"/>
        </a:p>
        <a:p>
          <a:pPr marL="114300" lvl="1" indent="-114300" algn="l" defTabSz="622300">
            <a:lnSpc>
              <a:spcPct val="90000"/>
            </a:lnSpc>
            <a:spcBef>
              <a:spcPct val="0"/>
            </a:spcBef>
            <a:spcAft>
              <a:spcPct val="15000"/>
            </a:spcAft>
            <a:buChar char="••"/>
          </a:pPr>
          <a:r>
            <a:rPr lang="el-GR" sz="1400" kern="1200" dirty="0" smtClean="0"/>
            <a:t>Έλλειψη νερού</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7349316" y="797242"/>
        <a:ext cx="2278137"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1/23/2024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1/23/2024</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1/23/2024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1/23/2024</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1/23/2024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1/23/2024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1/23/2024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1/23/2024</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943842"/>
            <a:ext cx="9170894" cy="2387600"/>
          </a:xfrm>
        </p:spPr>
        <p:txBody>
          <a:bodyPr>
            <a:noAutofit/>
          </a:bodyPr>
          <a:lstStyle/>
          <a:p>
            <a:pPr algn="r"/>
            <a:r>
              <a:rPr lang="el-GR" sz="3200" dirty="0"/>
              <a:t>«Η </a:t>
            </a:r>
            <a:r>
              <a:rPr lang="el-GR" sz="3200" dirty="0" err="1"/>
              <a:t>Μύρτις</a:t>
            </a:r>
            <a:r>
              <a:rPr lang="el-GR" sz="3200" dirty="0"/>
              <a:t> στο σχολείο: </a:t>
            </a:r>
            <a:r>
              <a:rPr lang="el-GR" sz="3200" dirty="0" smtClean="0"/>
              <a:t/>
            </a:r>
            <a:br>
              <a:rPr lang="el-GR" sz="3200" dirty="0" smtClean="0"/>
            </a:br>
            <a:r>
              <a:rPr lang="el-GR" sz="3200" dirty="0" smtClean="0"/>
              <a:t>Εναλλακτικές </a:t>
            </a:r>
            <a:r>
              <a:rPr lang="el-GR" sz="3200" dirty="0"/>
              <a:t>“αναγνώσεις” </a:t>
            </a:r>
            <a:r>
              <a:rPr lang="el-GR" sz="3200" dirty="0" smtClean="0"/>
              <a:t/>
            </a:r>
            <a:br>
              <a:rPr lang="el-GR" sz="3200" dirty="0" smtClean="0"/>
            </a:br>
            <a:r>
              <a:rPr lang="el-GR" sz="3200" dirty="0" smtClean="0"/>
              <a:t>της </a:t>
            </a:r>
            <a:r>
              <a:rPr lang="el-GR" sz="3200" dirty="0"/>
              <a:t>Ιστορίας» </a:t>
            </a:r>
            <a:r>
              <a:rPr lang="en-US" sz="3200" dirty="0" smtClean="0"/>
              <a:t/>
            </a:r>
            <a:br>
              <a:rPr lang="en-US" sz="3200" dirty="0" smtClean="0"/>
            </a:br>
            <a:r>
              <a:rPr lang="en-US" sz="3200" dirty="0" smtClean="0"/>
              <a:t/>
            </a:r>
            <a:br>
              <a:rPr lang="en-US" sz="3200" dirty="0" smtClean="0"/>
            </a:br>
            <a:r>
              <a:rPr lang="el-GR" sz="1800" dirty="0"/>
              <a:t>Τετάρτη 24 Ιανουαρίου 2024</a:t>
            </a:r>
            <a:r>
              <a:rPr lang="en-US" sz="3200" dirty="0" smtClean="0"/>
              <a:t/>
            </a:r>
            <a:br>
              <a:rPr lang="en-US" sz="3200" dirty="0" smtClean="0"/>
            </a:br>
            <a:r>
              <a:rPr lang="el-GR" sz="3200" dirty="0" smtClean="0"/>
              <a:t>Η </a:t>
            </a:r>
            <a:r>
              <a:rPr lang="el-GR" sz="3200" dirty="0" err="1" smtClean="0"/>
              <a:t>Μύρτιδα</a:t>
            </a:r>
            <a:r>
              <a:rPr lang="el-GR" sz="3200" dirty="0" smtClean="0"/>
              <a:t>…στο Λύκειο!</a:t>
            </a:r>
            <a:endParaRPr lang="en-US" sz="3200" dirty="0"/>
          </a:p>
        </p:txBody>
      </p:sp>
      <p:sp>
        <p:nvSpPr>
          <p:cNvPr id="3" name="Subtitle 2"/>
          <p:cNvSpPr>
            <a:spLocks noGrp="1"/>
          </p:cNvSpPr>
          <p:nvPr>
            <p:ph type="subTitle" idx="1"/>
          </p:nvPr>
        </p:nvSpPr>
        <p:spPr/>
        <p:txBody>
          <a:bodyPr>
            <a:normAutofit fontScale="85000" lnSpcReduction="20000"/>
          </a:bodyPr>
          <a:lstStyle/>
          <a:p>
            <a:pPr algn="r"/>
            <a:r>
              <a:rPr lang="el-GR" dirty="0" smtClean="0"/>
              <a:t>Ελένη Μαρκοπούλου</a:t>
            </a:r>
            <a:endParaRPr lang="el-GR" dirty="0"/>
          </a:p>
          <a:p>
            <a:pPr algn="r"/>
            <a:r>
              <a:rPr lang="el-GR" dirty="0" smtClean="0"/>
              <a:t>Οικονομολόγος </a:t>
            </a:r>
          </a:p>
          <a:p>
            <a:pPr algn="r"/>
            <a:r>
              <a:rPr lang="el-GR" dirty="0" smtClean="0"/>
              <a:t>Κολλέγιο </a:t>
            </a:r>
            <a:r>
              <a:rPr lang="el-GR" dirty="0" smtClean="0"/>
              <a:t>Αθηνών – Κολλέγιο Ψυχικού </a:t>
            </a:r>
            <a:r>
              <a:rPr lang="en-US" dirty="0" smtClean="0"/>
              <a:t>IBDP</a:t>
            </a:r>
            <a:endParaRPr lang="el-GR" dirty="0" smtClean="0"/>
          </a:p>
        </p:txBody>
      </p:sp>
      <p:pic>
        <p:nvPicPr>
          <p:cNvPr id="6" name="Picture 5"/>
          <p:cNvPicPr>
            <a:picLocks noChangeAspect="1"/>
          </p:cNvPicPr>
          <p:nvPr/>
        </p:nvPicPr>
        <p:blipFill>
          <a:blip r:embed="rId2"/>
          <a:stretch>
            <a:fillRect/>
          </a:stretch>
        </p:blipFill>
        <p:spPr>
          <a:xfrm>
            <a:off x="0" y="0"/>
            <a:ext cx="4922044"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l-GR" dirty="0" err="1" smtClean="0"/>
              <a:t>Μύρτις</a:t>
            </a:r>
            <a:r>
              <a:rPr lang="el-GR" dirty="0" smtClean="0"/>
              <a:t>: Από τα βάθη της Γης </a:t>
            </a:r>
            <a:br>
              <a:rPr lang="el-GR" dirty="0" smtClean="0"/>
            </a:br>
            <a:r>
              <a:rPr lang="el-GR" dirty="0" smtClean="0"/>
              <a:t>στο φως της Ζωής</a:t>
            </a:r>
            <a:endParaRPr lang="en-US" dirty="0"/>
          </a:p>
        </p:txBody>
      </p:sp>
      <p:sp>
        <p:nvSpPr>
          <p:cNvPr id="14" name="Text Placeholder 2"/>
          <p:cNvSpPr>
            <a:spLocks noGrp="1"/>
          </p:cNvSpPr>
          <p:nvPr>
            <p:ph type="body" idx="1"/>
          </p:nvPr>
        </p:nvSpPr>
        <p:spPr/>
        <p:txBody>
          <a:bodyPr>
            <a:normAutofit fontScale="77500" lnSpcReduction="20000"/>
          </a:bodyPr>
          <a:lstStyle/>
          <a:p>
            <a:r>
              <a:rPr lang="el-GR" b="1" dirty="0" err="1" smtClean="0"/>
              <a:t>Κοβεντάρειος</a:t>
            </a:r>
            <a:r>
              <a:rPr lang="el-GR" b="1" dirty="0" smtClean="0"/>
              <a:t> Δημοτική Βιβλιοθήκη Κοζάνης</a:t>
            </a:r>
          </a:p>
          <a:p>
            <a:r>
              <a:rPr lang="el-GR" dirty="0" smtClean="0"/>
              <a:t>Καθηγητής Μανώλης Ι. </a:t>
            </a:r>
            <a:r>
              <a:rPr lang="el-GR" dirty="0" err="1" smtClean="0"/>
              <a:t>Παπαγρηγοράκης</a:t>
            </a:r>
            <a:endParaRPr lang="el-GR" dirty="0" smtClean="0"/>
          </a:p>
          <a:p>
            <a:r>
              <a:rPr lang="el-GR" dirty="0" smtClean="0"/>
              <a:t>Θέα Μαυρίδου (Δασκάλα Δ’ Δημοτικού)</a:t>
            </a:r>
          </a:p>
          <a:p>
            <a:r>
              <a:rPr lang="el-GR" dirty="0" smtClean="0"/>
              <a:t>Οι 21 μαθητές της Δ1 Δημοτικού (18</a:t>
            </a:r>
            <a:r>
              <a:rPr lang="el-GR" baseline="30000" dirty="0" smtClean="0"/>
              <a:t>ο</a:t>
            </a:r>
            <a:r>
              <a:rPr lang="el-GR" dirty="0" smtClean="0"/>
              <a:t> Δημοτικό Σχολείο Κοζάνης)</a:t>
            </a:r>
          </a:p>
          <a:p>
            <a:r>
              <a:rPr lang="el-GR" dirty="0" smtClean="0"/>
              <a:t>Ελένη Μαρκοπούλου (Εκπαιδευτικός - Συγγραφέας)</a:t>
            </a:r>
          </a:p>
          <a:p>
            <a:r>
              <a:rPr lang="el-GR" dirty="0" smtClean="0"/>
              <a:t>Φίλιππος </a:t>
            </a:r>
            <a:r>
              <a:rPr lang="el-GR" dirty="0" err="1" smtClean="0"/>
              <a:t>Περιστέρης</a:t>
            </a:r>
            <a:r>
              <a:rPr lang="el-GR" dirty="0" smtClean="0"/>
              <a:t> (Πρωτότυπη Μουσική)</a:t>
            </a:r>
            <a:endParaRPr lang="en-US"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01" y="519953"/>
            <a:ext cx="4059567" cy="5405718"/>
          </a:xfrm>
          <a:prstGeom prst="rect">
            <a:avLst/>
          </a:prstGeom>
        </p:spPr>
      </p:pic>
      <p:sp>
        <p:nvSpPr>
          <p:cNvPr id="4" name="TextBox 3"/>
          <p:cNvSpPr txBox="1"/>
          <p:nvPr/>
        </p:nvSpPr>
        <p:spPr>
          <a:xfrm>
            <a:off x="4733365" y="385483"/>
            <a:ext cx="6642847" cy="5909310"/>
          </a:xfrm>
          <a:prstGeom prst="rect">
            <a:avLst/>
          </a:prstGeom>
          <a:noFill/>
        </p:spPr>
        <p:txBody>
          <a:bodyPr wrap="square" rtlCol="0">
            <a:spAutoFit/>
          </a:bodyPr>
          <a:lstStyle/>
          <a:p>
            <a:r>
              <a:rPr lang="el-GR" i="1" dirty="0" smtClean="0"/>
              <a:t>«Είναι </a:t>
            </a:r>
            <a:r>
              <a:rPr lang="el-GR" i="1" dirty="0"/>
              <a:t>πάντα αξιόλογο και εντυπωσιακό όταν τα παιδιά συμπράττουν με φωτισμένους δασκάλους, επιστήμονες, ερευνητές, συγγραφείς με όχημα την τέχνη όπως είναι το θέατρο. Δεκάχρονοι μαθητές και μαθήτριες αφηγούνται με συγκινητικό τρόπο την ιστορία της </a:t>
            </a:r>
            <a:r>
              <a:rPr lang="el-GR" i="1" dirty="0" err="1"/>
              <a:t>Μύρτιδας</a:t>
            </a:r>
            <a:r>
              <a:rPr lang="el-GR" i="1" dirty="0"/>
              <a:t>, ενός συνομήλικου κοριτσιού που έχασε άδικα τη ζωή του στον λοιμό της Αθήνας τον 5ο Αιώνα π.Χ. </a:t>
            </a:r>
          </a:p>
          <a:p>
            <a:r>
              <a:rPr lang="el-GR" i="1" dirty="0" smtClean="0"/>
              <a:t>Ένα </a:t>
            </a:r>
            <a:r>
              <a:rPr lang="el-GR" i="1" dirty="0"/>
              <a:t>θεατρικό δρώμενο που πάντρεψε τη μουσική, τη γνώση, το παραμύθι. Μια σκοτεινή ιστορία που όμως παρουσιάστηκε με τον πιο φωτεινό τρόπο. Οι φωνές, τα βλέμματα και οι κινήσεις των παιδιών μπορούν να φωτίσουν τα πάντα. </a:t>
            </a:r>
          </a:p>
          <a:p>
            <a:r>
              <a:rPr lang="el-GR" i="1" dirty="0" smtClean="0"/>
              <a:t>Η </a:t>
            </a:r>
            <a:r>
              <a:rPr lang="el-GR" i="1" dirty="0"/>
              <a:t>γνώση είναι και έξω από την τάξη. </a:t>
            </a:r>
          </a:p>
          <a:p>
            <a:r>
              <a:rPr lang="el-GR" i="1" dirty="0"/>
              <a:t>Για εμένα προσωπικά ήταν διπλά μια ευτυχής συγκυρία γιατί σε όλο αυτό συμμετείχε η κόρη μου. </a:t>
            </a:r>
          </a:p>
          <a:p>
            <a:r>
              <a:rPr lang="el-GR" i="1" dirty="0" smtClean="0"/>
              <a:t>Συγχαρητήρια </a:t>
            </a:r>
            <a:r>
              <a:rPr lang="el-GR" i="1" dirty="0"/>
              <a:t>σε όλα τα παιδιά που φάνηκε ότι το απόλαυσαν, στη δασκάλα τους, στη συγγραφέα, σε όλους αυτούς που ανέδειξαν την ιστορία της </a:t>
            </a:r>
            <a:r>
              <a:rPr lang="el-GR" i="1" dirty="0" err="1"/>
              <a:t>Μύρτιδας</a:t>
            </a:r>
            <a:r>
              <a:rPr lang="el-GR" i="1" dirty="0"/>
              <a:t> μέσα από την έρευνα, την επιστήμη και τις τεχνολογίες και στην </a:t>
            </a:r>
            <a:r>
              <a:rPr lang="el-GR" i="1" dirty="0" err="1"/>
              <a:t>Κοβεντάρειο</a:t>
            </a:r>
            <a:r>
              <a:rPr lang="el-GR" i="1" dirty="0"/>
              <a:t> Δημοτική Βιβλιοθήκη για την υποστήριξη και οργάνωση.</a:t>
            </a:r>
          </a:p>
          <a:p>
            <a:r>
              <a:rPr lang="el-GR" i="1" dirty="0"/>
              <a:t>Και εις άλλα για το καλό όλων μας</a:t>
            </a:r>
            <a:r>
              <a:rPr lang="el-GR" i="1" dirty="0" smtClean="0"/>
              <a:t>!» </a:t>
            </a:r>
          </a:p>
          <a:p>
            <a:r>
              <a:rPr lang="el-GR" i="1" dirty="0" smtClean="0"/>
              <a:t>Φ.Π. Μητέρα μαθήτριας, 5/2/2023</a:t>
            </a:r>
            <a:endParaRPr lang="el-GR" i="1" dirty="0"/>
          </a:p>
          <a:p>
            <a:endParaRPr lang="el-GR" dirty="0"/>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η </a:t>
            </a:r>
            <a:r>
              <a:rPr lang="el-GR" dirty="0"/>
              <a:t>γλυπτική περνά τα πρόσωπα </a:t>
            </a:r>
            <a:r>
              <a:rPr lang="el-GR" dirty="0" smtClean="0"/>
              <a:t/>
            </a:r>
            <a:br>
              <a:rPr lang="el-GR" dirty="0" smtClean="0"/>
            </a:br>
            <a:r>
              <a:rPr lang="el-GR" dirty="0" smtClean="0"/>
              <a:t>στην </a:t>
            </a:r>
            <a:r>
              <a:rPr lang="el-GR" dirty="0"/>
              <a:t>αιωνιότητα και στην </a:t>
            </a:r>
            <a:r>
              <a:rPr lang="el-GR" dirty="0" smtClean="0"/>
              <a:t>αθανασία»</a:t>
            </a:r>
            <a:endParaRPr lang="en-US" dirty="0"/>
          </a:p>
        </p:txBody>
      </p:sp>
      <p:sp>
        <p:nvSpPr>
          <p:cNvPr id="4" name="Text Placeholder 3"/>
          <p:cNvSpPr>
            <a:spLocks noGrp="1"/>
          </p:cNvSpPr>
          <p:nvPr>
            <p:ph type="body" sz="half" idx="2"/>
          </p:nvPr>
        </p:nvSpPr>
        <p:spPr>
          <a:xfrm>
            <a:off x="90547" y="2429572"/>
            <a:ext cx="3307077" cy="3164404"/>
          </a:xfrm>
        </p:spPr>
        <p:txBody>
          <a:bodyPr>
            <a:normAutofit fontScale="92500"/>
          </a:bodyPr>
          <a:lstStyle/>
          <a:p>
            <a:r>
              <a:rPr lang="el-GR" dirty="0" smtClean="0"/>
              <a:t>Το </a:t>
            </a:r>
            <a:r>
              <a:rPr lang="el-GR" dirty="0"/>
              <a:t>προσωπείο της </a:t>
            </a:r>
            <a:r>
              <a:rPr lang="el-GR" dirty="0" err="1"/>
              <a:t>Μύρτιδος</a:t>
            </a:r>
            <a:r>
              <a:rPr lang="el-GR" dirty="0"/>
              <a:t>, </a:t>
            </a:r>
            <a:r>
              <a:rPr lang="el-GR" dirty="0" err="1" smtClean="0"/>
              <a:t>κατασκευάσμένο</a:t>
            </a:r>
            <a:r>
              <a:rPr lang="el-GR" dirty="0" smtClean="0"/>
              <a:t> από τον Καθηγητή </a:t>
            </a:r>
            <a:r>
              <a:rPr lang="el-GR" dirty="0"/>
              <a:t>κ. Μανόλης </a:t>
            </a:r>
            <a:r>
              <a:rPr lang="el-GR" dirty="0" err="1" smtClean="0"/>
              <a:t>Μαραβελάκη</a:t>
            </a:r>
            <a:r>
              <a:rPr lang="el-GR" dirty="0" smtClean="0"/>
              <a:t>, Διευθυντή Εργαστηρίου </a:t>
            </a:r>
            <a:r>
              <a:rPr lang="el-GR" dirty="0" err="1"/>
              <a:t>Σχεδιομελέτης</a:t>
            </a:r>
            <a:r>
              <a:rPr lang="el-GR" dirty="0"/>
              <a:t>, Κατεργασιών &amp; Αυτοματισμών στο Ελληνικό Μεσογειακό </a:t>
            </a:r>
            <a:r>
              <a:rPr lang="el-GR" dirty="0" smtClean="0"/>
              <a:t>Πανεπιστήμιο.</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68263" y="2333198"/>
            <a:ext cx="2326213" cy="3097316"/>
          </a:xfrm>
        </p:spPr>
      </p:pic>
      <p:pic>
        <p:nvPicPr>
          <p:cNvPr id="6" name="Picture 5"/>
          <p:cNvPicPr>
            <a:picLocks noChangeAspect="1"/>
          </p:cNvPicPr>
          <p:nvPr/>
        </p:nvPicPr>
        <p:blipFill>
          <a:blip r:embed="rId3"/>
          <a:stretch>
            <a:fillRect/>
          </a:stretch>
        </p:blipFill>
        <p:spPr>
          <a:xfrm>
            <a:off x="6567770" y="2169737"/>
            <a:ext cx="5151852" cy="3424239"/>
          </a:xfrm>
          <a:prstGeom prst="rect">
            <a:avLst/>
          </a:prstGeom>
        </p:spPr>
      </p:pic>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r"/>
            <a:r>
              <a:rPr lang="el-GR" sz="5400" dirty="0" smtClean="0"/>
              <a:t>Σας ευχαριστώ θερμά!</a:t>
            </a:r>
            <a:endParaRPr lang="el-GR" sz="5400" dirty="0"/>
          </a:p>
        </p:txBody>
      </p:sp>
      <p:sp>
        <p:nvSpPr>
          <p:cNvPr id="6" name="Subtitle 5"/>
          <p:cNvSpPr>
            <a:spLocks noGrp="1"/>
          </p:cNvSpPr>
          <p:nvPr>
            <p:ph type="subTitle" idx="1"/>
          </p:nvPr>
        </p:nvSpPr>
        <p:spPr/>
        <p:txBody>
          <a:bodyPr/>
          <a:lstStyle/>
          <a:p>
            <a:pPr algn="r"/>
            <a:r>
              <a:rPr lang="el-GR" dirty="0" smtClean="0"/>
              <a:t>Ελένη Μαρκοπούλου</a:t>
            </a:r>
          </a:p>
          <a:p>
            <a:endParaRPr lang="el-GR" dirty="0"/>
          </a:p>
        </p:txBody>
      </p:sp>
      <p:pic>
        <p:nvPicPr>
          <p:cNvPr id="8" name="Picture 7"/>
          <p:cNvPicPr>
            <a:picLocks noChangeAspect="1"/>
          </p:cNvPicPr>
          <p:nvPr/>
        </p:nvPicPr>
        <p:blipFill>
          <a:blip r:embed="rId2"/>
          <a:stretch>
            <a:fillRect/>
          </a:stretch>
        </p:blipFill>
        <p:spPr>
          <a:xfrm>
            <a:off x="165637" y="609601"/>
            <a:ext cx="4433057" cy="6176683"/>
          </a:xfrm>
          <a:prstGeom prst="rect">
            <a:avLst/>
          </a:prstGeom>
        </p:spPr>
      </p:pic>
    </p:spTree>
    <p:extLst>
      <p:ext uri="{BB962C8B-B14F-4D97-AF65-F5344CB8AC3E}">
        <p14:creationId xmlns:p14="http://schemas.microsoft.com/office/powerpoint/2010/main" val="11640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l-GR" dirty="0" smtClean="0"/>
              <a:t>Η γνωριμία μου με τη </a:t>
            </a:r>
            <a:r>
              <a:rPr lang="el-GR" dirty="0" err="1" smtClean="0"/>
              <a:t>Μύρτιδα</a:t>
            </a:r>
            <a:endParaRPr lang="en-US" dirty="0"/>
          </a:p>
        </p:txBody>
      </p:sp>
      <p:sp>
        <p:nvSpPr>
          <p:cNvPr id="14" name="Content Placeholder 2"/>
          <p:cNvSpPr>
            <a:spLocks noGrp="1"/>
          </p:cNvSpPr>
          <p:nvPr>
            <p:ph idx="1"/>
          </p:nvPr>
        </p:nvSpPr>
        <p:spPr/>
        <p:txBody>
          <a:bodyPr/>
          <a:lstStyle/>
          <a:p>
            <a:r>
              <a:rPr lang="el-GR" dirty="0" smtClean="0"/>
              <a:t>Ιούλιος 2011 </a:t>
            </a:r>
            <a:endParaRPr lang="en-US" dirty="0"/>
          </a:p>
          <a:p>
            <a:r>
              <a:rPr lang="el-GR" dirty="0" smtClean="0"/>
              <a:t>ΠΙΟΠ – Μουσείο </a:t>
            </a:r>
            <a:r>
              <a:rPr lang="el-GR" dirty="0" err="1" smtClean="0"/>
              <a:t>Μαρμαροτεχνίας</a:t>
            </a:r>
            <a:endParaRPr lang="en-US" dirty="0"/>
          </a:p>
        </p:txBody>
      </p:sp>
      <p:pic>
        <p:nvPicPr>
          <p:cNvPr id="2" name="Picture 1"/>
          <p:cNvPicPr>
            <a:picLocks noChangeAspect="1"/>
          </p:cNvPicPr>
          <p:nvPr/>
        </p:nvPicPr>
        <p:blipFill>
          <a:blip r:embed="rId2"/>
          <a:stretch>
            <a:fillRect/>
          </a:stretch>
        </p:blipFill>
        <p:spPr>
          <a:xfrm>
            <a:off x="7750262" y="1257743"/>
            <a:ext cx="3433186" cy="47665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0" y="3641012"/>
            <a:ext cx="5212416" cy="2226237"/>
          </a:xfrm>
          <a:prstGeom prst="rect">
            <a:avLst/>
          </a:prstGeo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Έρευνα – Διδασκαλία στην Α’ </a:t>
            </a:r>
            <a:r>
              <a:rPr lang="el-GR" dirty="0" smtClean="0"/>
              <a:t>Λυκείου (Γενικό Λύκειο/ </a:t>
            </a:r>
            <a:r>
              <a:rPr lang="en-US" dirty="0" smtClean="0"/>
              <a:t>MYP</a:t>
            </a:r>
            <a:r>
              <a:rPr lang="el-GR" dirty="0" smtClean="0"/>
              <a:t>)</a:t>
            </a:r>
            <a:endParaRPr lang="en-US" dirty="0"/>
          </a:p>
        </p:txBody>
      </p:sp>
      <p:sp>
        <p:nvSpPr>
          <p:cNvPr id="3" name="Content Placeholder 2"/>
          <p:cNvSpPr>
            <a:spLocks noGrp="1"/>
          </p:cNvSpPr>
          <p:nvPr>
            <p:ph idx="1"/>
          </p:nvPr>
        </p:nvSpPr>
        <p:spPr>
          <a:xfrm>
            <a:off x="267417" y="1828456"/>
            <a:ext cx="11654118" cy="4478992"/>
          </a:xfrm>
        </p:spPr>
        <p:txBody>
          <a:bodyPr>
            <a:normAutofit/>
          </a:bodyPr>
          <a:lstStyle/>
          <a:p>
            <a:r>
              <a:rPr lang="el-GR" sz="2400" b="1" dirty="0" smtClean="0"/>
              <a:t>Πολιτική Παιδεία - Ιστορία – Βιολογία (Διαθεματική Προσέγγιση)</a:t>
            </a:r>
          </a:p>
          <a:p>
            <a:r>
              <a:rPr lang="el-GR" b="1" dirty="0" smtClean="0"/>
              <a:t>Αθήνα </a:t>
            </a:r>
            <a:r>
              <a:rPr lang="el-GR" b="1" dirty="0"/>
              <a:t>431 π.Χ.: Πώς ο στόλος της αυτάρκειας έγινε Δούρειος </a:t>
            </a:r>
            <a:r>
              <a:rPr lang="el-GR" b="1" dirty="0" smtClean="0"/>
              <a:t>Ίππος (2013)</a:t>
            </a:r>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384" y="3042443"/>
            <a:ext cx="2433087" cy="34461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4" y="3042443"/>
            <a:ext cx="2433087" cy="34461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7011" y="3042443"/>
            <a:ext cx="2440233" cy="3446152"/>
          </a:xfrm>
          <a:prstGeom prst="rect">
            <a:avLst/>
          </a:prstGeom>
        </p:spPr>
      </p:pic>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πλαίσιο</a:t>
            </a:r>
            <a:endParaRPr lang="en-US" dirty="0"/>
          </a:p>
        </p:txBody>
      </p:sp>
      <p:sp>
        <p:nvSpPr>
          <p:cNvPr id="3" name="Content Placeholder 2"/>
          <p:cNvSpPr>
            <a:spLocks noGrp="1"/>
          </p:cNvSpPr>
          <p:nvPr>
            <p:ph sz="half" idx="1"/>
          </p:nvPr>
        </p:nvSpPr>
        <p:spPr>
          <a:xfrm>
            <a:off x="295835" y="1927412"/>
            <a:ext cx="11367247" cy="4253932"/>
          </a:xfrm>
        </p:spPr>
        <p:txBody>
          <a:bodyPr>
            <a:normAutofit fontScale="92500" lnSpcReduction="20000"/>
          </a:bodyPr>
          <a:lstStyle/>
          <a:p>
            <a:pPr marL="0" indent="0" algn="just">
              <a:buNone/>
            </a:pPr>
            <a:r>
              <a:rPr lang="el-GR" b="1" dirty="0" smtClean="0"/>
              <a:t>Ο </a:t>
            </a:r>
            <a:r>
              <a:rPr lang="el-GR" b="1" dirty="0"/>
              <a:t>Αριστοτέλης επισημαίνει τον πρωταρχικό σκοπό της πόλεως – κράτους που δεν είναι άλλος από την εξασφάλιση της αυτάρκειας. Και ως αυτάρκεια δε νοείται μόνο η γεωγραφική και πολιτική ανεξαρτησία, αλλά πρωτίστως η </a:t>
            </a:r>
            <a:r>
              <a:rPr lang="el-GR" b="1" u="sng" dirty="0">
                <a:effectLst>
                  <a:outerShdw blurRad="38100" dist="38100" dir="2700000" algn="tl">
                    <a:srgbClr val="000000">
                      <a:alpha val="43137"/>
                    </a:srgbClr>
                  </a:outerShdw>
                </a:effectLst>
              </a:rPr>
              <a:t>οικονομική</a:t>
            </a:r>
            <a:r>
              <a:rPr lang="el-GR" b="1" dirty="0"/>
              <a:t>, ούτως ώστε να επιτυγχάνεται η ευδαιμονία των πολιτών. </a:t>
            </a:r>
          </a:p>
          <a:p>
            <a:pPr marL="0" indent="0" algn="just">
              <a:buNone/>
            </a:pPr>
            <a:r>
              <a:rPr lang="el-GR" b="1" dirty="0"/>
              <a:t>Η ακμάζουσα πόλη των Αθηνών δε μπορούσε να αγνοεί βέβαια αυτό τον πρωταρχικό σκοπό, γι’ αυτό και είχε καταβάλλει μεγάλες προσπάθειες πριν και μετά την απόκρουση της περσικής επίθεσης το 479 π.Χ. για την εξασφάλιση των </a:t>
            </a:r>
            <a:r>
              <a:rPr lang="el-GR" b="1" u="sng" dirty="0">
                <a:effectLst>
                  <a:outerShdw blurRad="38100" dist="38100" dir="2700000" algn="tl">
                    <a:srgbClr val="000000">
                      <a:alpha val="43137"/>
                    </a:srgbClr>
                  </a:outerShdw>
                </a:effectLst>
              </a:rPr>
              <a:t>πηγών προμήθειας αγαθών στην πόλη</a:t>
            </a:r>
            <a:r>
              <a:rPr lang="el-GR" b="1" dirty="0"/>
              <a:t>. </a:t>
            </a:r>
          </a:p>
          <a:p>
            <a:pPr algn="just"/>
            <a:r>
              <a:rPr lang="el-GR" b="1" dirty="0"/>
              <a:t>Νομοθέτησε από τον καιρό του Σόλωνα σχετικά με την ιδιοκτησία της </a:t>
            </a:r>
            <a:r>
              <a:rPr lang="el-GR" b="1" dirty="0" smtClean="0"/>
              <a:t>γης</a:t>
            </a:r>
          </a:p>
          <a:p>
            <a:pPr algn="just"/>
            <a:r>
              <a:rPr lang="el-GR" b="1" dirty="0" smtClean="0"/>
              <a:t>Μερίμνησε </a:t>
            </a:r>
            <a:r>
              <a:rPr lang="el-GR" b="1" dirty="0"/>
              <a:t>για τον άμεσο ή έμμεσο εφοδιασμό σε </a:t>
            </a:r>
            <a:r>
              <a:rPr lang="el-GR" b="1" dirty="0" smtClean="0"/>
              <a:t>σιτηρά</a:t>
            </a:r>
          </a:p>
          <a:p>
            <a:pPr algn="just"/>
            <a:r>
              <a:rPr lang="el-GR" b="1" dirty="0" smtClean="0"/>
              <a:t>Εισήγαγε </a:t>
            </a:r>
            <a:r>
              <a:rPr lang="el-GR" b="1" dirty="0"/>
              <a:t>νέους θεσμούς κι επέβαλε όρους στους συμμάχους της για τους φόρους των τροφίμων που εισήγε. </a:t>
            </a:r>
            <a:endParaRPr lang="el-GR" b="1" dirty="0" smtClean="0"/>
          </a:p>
          <a:p>
            <a:pPr marL="0" indent="0" algn="just">
              <a:buNone/>
            </a:pPr>
            <a:r>
              <a:rPr lang="el-GR" b="1" dirty="0" smtClean="0"/>
              <a:t>Οι </a:t>
            </a:r>
            <a:r>
              <a:rPr lang="el-GR" b="1" dirty="0"/>
              <a:t>προσπάθειες φανερώνουν τη συνείδηση των Αθηναίων αναφορικά με τα οικονομικά προβλήματά </a:t>
            </a:r>
            <a:r>
              <a:rPr lang="el-GR" b="1" dirty="0" smtClean="0"/>
              <a:t>τους.</a:t>
            </a:r>
            <a:endParaRPr lang="el-GR" b="1" dirty="0"/>
          </a:p>
        </p:txBody>
      </p:sp>
      <p:sp>
        <p:nvSpPr>
          <p:cNvPr id="4" name="TextBox 3"/>
          <p:cNvSpPr txBox="1"/>
          <p:nvPr/>
        </p:nvSpPr>
        <p:spPr>
          <a:xfrm>
            <a:off x="9062063" y="3729526"/>
            <a:ext cx="1846729" cy="369332"/>
          </a:xfrm>
          <a:prstGeom prst="rect">
            <a:avLst/>
          </a:prstGeom>
          <a:solidFill>
            <a:schemeClr val="accent1"/>
          </a:solidFill>
          <a:ln>
            <a:solidFill>
              <a:schemeClr val="accent1"/>
            </a:solidFill>
          </a:ln>
        </p:spPr>
        <p:txBody>
          <a:bodyPr wrap="square" rtlCol="0">
            <a:spAutoFit/>
          </a:bodyPr>
          <a:lstStyle/>
          <a:p>
            <a:r>
              <a:rPr lang="el-GR" dirty="0" smtClean="0"/>
              <a:t>Πολιτική Παιδεία</a:t>
            </a:r>
            <a:endParaRPr lang="el-GR" dirty="0"/>
          </a:p>
        </p:txBody>
      </p:sp>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Η εποχή της </a:t>
            </a:r>
            <a:r>
              <a:rPr lang="el-GR" dirty="0" err="1" smtClean="0"/>
              <a:t>Μύρτιδος</a:t>
            </a:r>
            <a:r>
              <a:rPr lang="el-GR" dirty="0" smtClean="0"/>
              <a:t>….και </a:t>
            </a:r>
            <a:r>
              <a:rPr lang="el-GR" dirty="0" smtClean="0"/>
              <a:t>τα ερευνητικά </a:t>
            </a:r>
            <a:r>
              <a:rPr lang="el-GR" dirty="0" smtClean="0"/>
              <a:t>ερωτήματα</a:t>
            </a:r>
            <a:endParaRPr lang="el-GR" dirty="0"/>
          </a:p>
        </p:txBody>
      </p:sp>
      <p:sp>
        <p:nvSpPr>
          <p:cNvPr id="8" name="Content Placeholder 7"/>
          <p:cNvSpPr>
            <a:spLocks noGrp="1"/>
          </p:cNvSpPr>
          <p:nvPr>
            <p:ph idx="1"/>
          </p:nvPr>
        </p:nvSpPr>
        <p:spPr>
          <a:xfrm>
            <a:off x="510988" y="2190749"/>
            <a:ext cx="11143130" cy="3986213"/>
          </a:xfrm>
        </p:spPr>
        <p:txBody>
          <a:bodyPr/>
          <a:lstStyle/>
          <a:p>
            <a:pPr marL="0" indent="0">
              <a:buNone/>
            </a:pPr>
            <a:r>
              <a:rPr lang="el-GR" dirty="0"/>
              <a:t>Ωστόσο η δημοκρατική Αθήνα του 5ου αιώνα το καλοκαίρι του 431 π.Χ., κατά τη διάρκεια του 2ου χρόνου του Πελοποννησιακού πολέμου, ήρθε αντιμέτωπη με τη μεγάλη πρόκληση της τότε ιστορίας της. </a:t>
            </a:r>
            <a:endParaRPr lang="el-GR" dirty="0" smtClean="0"/>
          </a:p>
          <a:p>
            <a:r>
              <a:rPr lang="el-GR" dirty="0" smtClean="0"/>
              <a:t>Πόσο </a:t>
            </a:r>
            <a:r>
              <a:rPr lang="el-GR" dirty="0"/>
              <a:t>έτοιμη ήταν να αντιμετωπίσει τη στενότητα των ειδών διαβίωσης, από τα τρόφιμα ως το νερό, όταν ξέσπασε ο λοιμός που στοίχησε τη ζωή σε 50.000 Αθηναίους μεταξύ των οποίων και της </a:t>
            </a:r>
            <a:r>
              <a:rPr lang="el-GR" b="1" dirty="0"/>
              <a:t>μικρής </a:t>
            </a:r>
            <a:r>
              <a:rPr lang="el-GR" b="1" dirty="0" err="1"/>
              <a:t>Μύρτιδας</a:t>
            </a:r>
            <a:r>
              <a:rPr lang="el-GR" dirty="0"/>
              <a:t>; </a:t>
            </a:r>
            <a:endParaRPr lang="el-GR" dirty="0" smtClean="0"/>
          </a:p>
          <a:p>
            <a:r>
              <a:rPr lang="el-GR" b="1" dirty="0" smtClean="0"/>
              <a:t>Η </a:t>
            </a:r>
            <a:r>
              <a:rPr lang="el-GR" b="1" dirty="0"/>
              <a:t>στενότητα αυτή θα μπορούσε να αποτελεί </a:t>
            </a:r>
            <a:r>
              <a:rPr lang="el-GR" b="1" dirty="0" err="1"/>
              <a:t>εκλυτικό</a:t>
            </a:r>
            <a:r>
              <a:rPr lang="el-GR" b="1" dirty="0"/>
              <a:t> παράγοντα εξάπλωσης της </a:t>
            </a:r>
            <a:r>
              <a:rPr lang="el-GR" b="1" dirty="0" smtClean="0"/>
              <a:t>επιδημίας</a:t>
            </a:r>
            <a:r>
              <a:rPr lang="el-GR" dirty="0" smtClean="0"/>
              <a:t>;</a:t>
            </a:r>
          </a:p>
          <a:p>
            <a:r>
              <a:rPr lang="el-GR" b="1" dirty="0" smtClean="0"/>
              <a:t>Πώς </a:t>
            </a:r>
            <a:r>
              <a:rPr lang="el-GR" b="1" dirty="0"/>
              <a:t>θα κατάφερνε η Αθήνα να ανταποκριθεί</a:t>
            </a:r>
            <a:r>
              <a:rPr lang="el-GR" dirty="0"/>
              <a:t>;</a:t>
            </a:r>
          </a:p>
        </p:txBody>
      </p:sp>
      <p:sp>
        <p:nvSpPr>
          <p:cNvPr id="4" name="TextBox 3"/>
          <p:cNvSpPr txBox="1"/>
          <p:nvPr/>
        </p:nvSpPr>
        <p:spPr>
          <a:xfrm>
            <a:off x="3028816" y="2877879"/>
            <a:ext cx="951513" cy="369332"/>
          </a:xfrm>
          <a:prstGeom prst="rect">
            <a:avLst/>
          </a:prstGeom>
          <a:solidFill>
            <a:schemeClr val="accent1"/>
          </a:solidFill>
          <a:ln>
            <a:solidFill>
              <a:schemeClr val="accent1"/>
            </a:solidFill>
          </a:ln>
        </p:spPr>
        <p:txBody>
          <a:bodyPr wrap="square" rtlCol="0">
            <a:spAutoFit/>
          </a:bodyPr>
          <a:lstStyle/>
          <a:p>
            <a:r>
              <a:rPr lang="el-GR" dirty="0" smtClean="0"/>
              <a:t>Ιστορία</a:t>
            </a:r>
            <a:endParaRPr lang="el-GR" dirty="0"/>
          </a:p>
        </p:txBody>
      </p:sp>
    </p:spTree>
    <p:extLst>
      <p:ext uri="{BB962C8B-B14F-4D97-AF65-F5344CB8AC3E}">
        <p14:creationId xmlns:p14="http://schemas.microsoft.com/office/powerpoint/2010/main" val="386765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Εργασία σε ομάδες</a:t>
            </a:r>
            <a:endParaRPr lang="en-US" dirty="0"/>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937195950"/>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641105" y="3999190"/>
            <a:ext cx="1011757" cy="369332"/>
          </a:xfrm>
          <a:prstGeom prst="rect">
            <a:avLst/>
          </a:prstGeom>
          <a:solidFill>
            <a:schemeClr val="accent1"/>
          </a:solidFill>
        </p:spPr>
        <p:txBody>
          <a:bodyPr wrap="square" rtlCol="0">
            <a:spAutoFit/>
          </a:bodyPr>
          <a:lstStyle/>
          <a:p>
            <a:r>
              <a:rPr lang="el-GR" dirty="0" smtClean="0"/>
              <a:t>Βιολογία</a:t>
            </a:r>
            <a:endParaRPr lang="el-GR" dirty="0"/>
          </a:p>
        </p:txBody>
      </p:sp>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 μαθητών</a:t>
            </a:r>
            <a:br>
              <a:rPr lang="el-GR" dirty="0" smtClean="0"/>
            </a:br>
            <a:r>
              <a:rPr lang="el-GR" dirty="0" err="1" smtClean="0"/>
              <a:t>Μύρτις</a:t>
            </a:r>
            <a:r>
              <a:rPr lang="el-GR" dirty="0" smtClean="0"/>
              <a:t> </a:t>
            </a:r>
            <a:r>
              <a:rPr lang="el-GR" dirty="0"/>
              <a:t>: θύμα του πολέμου και του λοιμού</a:t>
            </a:r>
            <a:endParaRPr lang="el-GR" dirty="0"/>
          </a:p>
        </p:txBody>
      </p:sp>
      <p:sp>
        <p:nvSpPr>
          <p:cNvPr id="3" name="Content Placeholder 2"/>
          <p:cNvSpPr>
            <a:spLocks noGrp="1"/>
          </p:cNvSpPr>
          <p:nvPr>
            <p:ph idx="1"/>
          </p:nvPr>
        </p:nvSpPr>
        <p:spPr/>
        <p:txBody>
          <a:bodyPr>
            <a:normAutofit/>
          </a:bodyPr>
          <a:lstStyle/>
          <a:p>
            <a:r>
              <a:rPr lang="el-GR" dirty="0"/>
              <a:t>Ανάμεσα σε πολλά παιδιά της ηλικίας της, αγόρια και κορίτσια, η </a:t>
            </a:r>
            <a:r>
              <a:rPr lang="el-GR" dirty="0" err="1"/>
              <a:t>Μύρτιδα</a:t>
            </a:r>
            <a:r>
              <a:rPr lang="el-GR" dirty="0"/>
              <a:t> είναι ένα παιδί-θύμα ανθρωπιστικής κρίσης. </a:t>
            </a:r>
            <a:endParaRPr lang="el-GR" dirty="0" smtClean="0"/>
          </a:p>
          <a:p>
            <a:r>
              <a:rPr lang="el-GR" dirty="0" smtClean="0"/>
              <a:t>Βέβαιο </a:t>
            </a:r>
            <a:r>
              <a:rPr lang="el-GR" dirty="0"/>
              <a:t>είναι </a:t>
            </a:r>
            <a:r>
              <a:rPr lang="el-GR" dirty="0" smtClean="0"/>
              <a:t>ότι </a:t>
            </a:r>
            <a:r>
              <a:rPr lang="el-GR" dirty="0"/>
              <a:t>υπέστη τις άσχημες συνθήκες διαβίωσης προερχόμενες από τον εγκλεισμό των Αθηναίων στα Μακρά Τείχη, την έλλειψη τροφής και καθαρού πόσιμου νερού. </a:t>
            </a:r>
            <a:endParaRPr lang="el-GR" dirty="0" smtClean="0"/>
          </a:p>
          <a:p>
            <a:r>
              <a:rPr lang="el-GR" dirty="0" smtClean="0"/>
              <a:t>Είδε </a:t>
            </a:r>
            <a:r>
              <a:rPr lang="el-GR" dirty="0"/>
              <a:t>να παραμορφώνεται η λαμπρή εικόνα της πόλης της με την αστραπιαία μετάδοση της νόσου. Η καταστροφή ήταν τόσο μεγάλη, ώστε οι άνθρωποι αδιαφορούσαν για το νόμο και τη θρησκεία. </a:t>
            </a:r>
            <a:r>
              <a:rPr lang="el-GR" dirty="0" smtClean="0"/>
              <a:t>Νόσησε </a:t>
            </a:r>
            <a:r>
              <a:rPr lang="el-GR" dirty="0"/>
              <a:t>και κατέληξε έχοντας νιώσει βασανιστικά συμπτώματα, όπως και τόσοι σύγχρονοί της Αθηναίοι.</a:t>
            </a:r>
            <a:endParaRPr lang="el-GR" dirty="0"/>
          </a:p>
        </p:txBody>
      </p:sp>
    </p:spTree>
    <p:extLst>
      <p:ext uri="{BB962C8B-B14F-4D97-AF65-F5344CB8AC3E}">
        <p14:creationId xmlns:p14="http://schemas.microsoft.com/office/powerpoint/2010/main" val="5981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a:t>
            </a:r>
            <a:r>
              <a:rPr lang="el-GR" b="1" dirty="0"/>
              <a:t>17 στόχοι του ΟΗΕ για την Βιώσιμη </a:t>
            </a:r>
            <a:r>
              <a:rPr lang="el-GR" b="1" dirty="0" smtClean="0"/>
              <a:t>Ανάπτυξη και η </a:t>
            </a:r>
            <a:r>
              <a:rPr lang="el-GR" b="1" dirty="0" err="1" smtClean="0"/>
              <a:t>Μύρτιδα</a:t>
            </a:r>
            <a:r>
              <a:rPr lang="el-GR" b="1" dirty="0" smtClean="0"/>
              <a:t> (Γ Λυκείου - </a:t>
            </a:r>
            <a:r>
              <a:rPr lang="en-US" b="1" dirty="0" smtClean="0"/>
              <a:t>IBDP</a:t>
            </a:r>
            <a:r>
              <a:rPr lang="el-GR" b="1" dirty="0" smtClean="0"/>
              <a:t>)</a:t>
            </a:r>
            <a:endParaRPr lang="en-US" dirty="0"/>
          </a:p>
        </p:txBody>
      </p:sp>
      <p:pic>
        <p:nvPicPr>
          <p:cNvPr id="3" name="Picture 2"/>
          <p:cNvPicPr>
            <a:picLocks noChangeAspect="1"/>
          </p:cNvPicPr>
          <p:nvPr/>
        </p:nvPicPr>
        <p:blipFill>
          <a:blip r:embed="rId2"/>
          <a:stretch>
            <a:fillRect/>
          </a:stretch>
        </p:blipFill>
        <p:spPr>
          <a:xfrm>
            <a:off x="1280160" y="1964877"/>
            <a:ext cx="9105310" cy="4436878"/>
          </a:xfrm>
          <a:prstGeom prst="rect">
            <a:avLst/>
          </a:prstGeom>
        </p:spPr>
      </p:pic>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252" y="414924"/>
            <a:ext cx="9628632" cy="1362113"/>
          </a:xfrm>
        </p:spPr>
        <p:txBody>
          <a:bodyPr>
            <a:normAutofit/>
          </a:bodyPr>
          <a:lstStyle/>
          <a:p>
            <a:r>
              <a:rPr lang="el-GR" dirty="0" smtClean="0"/>
              <a:t>Θ</a:t>
            </a:r>
            <a:r>
              <a:rPr lang="el-GR" dirty="0"/>
              <a:t>ε</a:t>
            </a:r>
            <a:r>
              <a:rPr lang="el-GR" dirty="0" smtClean="0"/>
              <a:t>ατρικό δρώμενο για μικρούς και μεγάλους</a:t>
            </a:r>
            <a:br>
              <a:rPr lang="el-GR" dirty="0" smtClean="0"/>
            </a:br>
            <a:r>
              <a:rPr lang="el-GR" dirty="0" smtClean="0"/>
              <a:t>Κοζάνη</a:t>
            </a:r>
            <a:r>
              <a:rPr lang="el-GR" dirty="0"/>
              <a:t>, </a:t>
            </a:r>
            <a:r>
              <a:rPr lang="el-GR" dirty="0" smtClean="0"/>
              <a:t>3 Φεβρουαρίου 2023</a:t>
            </a:r>
            <a:endParaRPr lang="el-GR" dirty="0"/>
          </a:p>
        </p:txBody>
      </p:sp>
      <p:sp>
        <p:nvSpPr>
          <p:cNvPr id="5" name="Text Placeholder 4"/>
          <p:cNvSpPr>
            <a:spLocks noGrp="1"/>
          </p:cNvSpPr>
          <p:nvPr>
            <p:ph type="body" sz="half" idx="2"/>
          </p:nvPr>
        </p:nvSpPr>
        <p:spPr/>
        <p:txBody>
          <a:bodyPr/>
          <a:lstStyle/>
          <a:p>
            <a:endParaRPr lang="el-G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28897"/>
            <a:ext cx="7822089" cy="439992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544" y="2162259"/>
            <a:ext cx="4166563" cy="4166563"/>
          </a:xfrm>
          <a:prstGeom prst="rect">
            <a:avLst/>
          </a:prstGeom>
        </p:spPr>
      </p:pic>
    </p:spTree>
    <p:extLst>
      <p:ext uri="{BB962C8B-B14F-4D97-AF65-F5344CB8AC3E}">
        <p14:creationId xmlns:p14="http://schemas.microsoft.com/office/powerpoint/2010/main" val="2009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204</TotalTime>
  <Words>773</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Wingdings</vt:lpstr>
      <vt:lpstr>Educational subjects 16x9</vt:lpstr>
      <vt:lpstr>«Η Μύρτις στο σχολείο:  Εναλλακτικές “αναγνώσεις”  της Ιστορίας»   Τετάρτη 24 Ιανουαρίου 2024 Η Μύρτιδα…στο Λύκειο!</vt:lpstr>
      <vt:lpstr>Η γνωριμία μου με τη Μύρτιδα</vt:lpstr>
      <vt:lpstr>Έρευνα – Διδασκαλία στην Α’ Λυκείου (Γενικό Λύκειο/ MYP)</vt:lpstr>
      <vt:lpstr>Το πλαίσιο</vt:lpstr>
      <vt:lpstr>Η εποχή της Μύρτιδος….και τα ερευνητικά ερωτήματα</vt:lpstr>
      <vt:lpstr>Εργασία σε ομάδες</vt:lpstr>
      <vt:lpstr>Συμπεράσματα μαθητών Μύρτις : θύμα του πολέμου και του λοιμού</vt:lpstr>
      <vt:lpstr>Οι 17 στόχοι του ΟΗΕ για την Βιώσιμη Ανάπτυξη και η Μύρτιδα (Γ Λυκείου - IBDP)</vt:lpstr>
      <vt:lpstr>Θεατρικό δρώμενο για μικρούς και μεγάλους Κοζάνη, 3 Φεβρουαρίου 2023</vt:lpstr>
      <vt:lpstr>Μύρτις: Από τα βάθη της Γης  στο φως της Ζωής</vt:lpstr>
      <vt:lpstr>PowerPoint Presentation</vt:lpstr>
      <vt:lpstr>«… η γλυπτική περνά τα πρόσωπα  στην αιωνιότητα και στην αθανασία»</vt:lpstr>
      <vt:lpstr>Σας ευχαριστώ θερμά!</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Μύρτιδα…στο Λύκειο!</dc:title>
  <dc:creator>el.markopoulou@yahoo.gr</dc:creator>
  <cp:lastModifiedBy>el.markopoulou@yahoo.gr</cp:lastModifiedBy>
  <cp:revision>21</cp:revision>
  <dcterms:created xsi:type="dcterms:W3CDTF">2024-01-23T16:23:25Z</dcterms:created>
  <dcterms:modified xsi:type="dcterms:W3CDTF">2024-01-23T20:23:17Z</dcterms:modified>
</cp:coreProperties>
</file>