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7" roundtripDataSignature="AMtx7mi1xub7j7FFrmsKy1XcCuHFg2Yar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0" d="100"/>
          <a:sy n="60" d="100"/>
        </p:scale>
        <p:origin x="884"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customschemas.google.com/relationships/presentationmetadata" Target="metadata"/><Relationship Id="rId2" Type="http://schemas.openxmlformats.org/officeDocument/2006/relationships/slide" Target="slides/slide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6" name="Google Shape;8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2b26201b6e0_0_3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5" name="Google Shape;165;g2b26201b6e0_0_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2b26201b6e0_0_6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1" name="Google Shape;171;g2b26201b6e0_0_6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2b26201b6e0_0_5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8" name="Google Shape;178;g2b26201b6e0_0_5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6" name="Google Shape;96;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2b20b5e5a7c_0_1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3" name="Google Shape;103;g2b20b5e5a7c_0_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2b20b5e5a7c_1_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9" name="Google Shape;109;g2b20b5e5a7c_1_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2b20b5e5a7c_1_8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8" name="Google Shape;118;g2b20b5e5a7c_1_8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2b26201b6e0_0_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2" name="Google Shape;132;g2b26201b6e0_0_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2b26201b6e0_0_2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6" name="Google Shape;146;g2b26201b6e0_0_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2b20b5e5a7c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3" name="Google Shape;153;g2b20b5e5a7c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2b20b5e5a7c_0_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9" name="Google Shape;159;g2b20b5e5a7c_0_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5"/>
        <p:cNvGrpSpPr/>
        <p:nvPr/>
      </p:nvGrpSpPr>
      <p:grpSpPr>
        <a:xfrm>
          <a:off x="0" y="0"/>
          <a:ext cx="0" cy="0"/>
          <a:chOff x="0" y="0"/>
          <a:chExt cx="0" cy="0"/>
        </a:xfrm>
      </p:grpSpPr>
      <p:sp>
        <p:nvSpPr>
          <p:cNvPr id="16" name="Google Shape;16;p2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2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 name="Google Shape;18;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3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3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32"/>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3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1"/>
        <p:cNvGrpSpPr/>
        <p:nvPr/>
      </p:nvGrpSpPr>
      <p:grpSpPr>
        <a:xfrm>
          <a:off x="0" y="0"/>
          <a:ext cx="0" cy="0"/>
          <a:chOff x="0" y="0"/>
          <a:chExt cx="0" cy="0"/>
        </a:xfrm>
      </p:grpSpPr>
      <p:sp>
        <p:nvSpPr>
          <p:cNvPr id="22" name="Google Shape;22;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5"/>
        <p:cNvGrpSpPr/>
        <p:nvPr/>
      </p:nvGrpSpPr>
      <p:grpSpPr>
        <a:xfrm>
          <a:off x="0" y="0"/>
          <a:ext cx="0" cy="0"/>
          <a:chOff x="0" y="0"/>
          <a:chExt cx="0" cy="0"/>
        </a:xfrm>
      </p:grpSpPr>
      <p:sp>
        <p:nvSpPr>
          <p:cNvPr id="26" name="Google Shape;26;p24"/>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24"/>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8" name="Google Shape;28;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
        <p:cNvGrpSpPr/>
        <p:nvPr/>
      </p:nvGrpSpPr>
      <p:grpSpPr>
        <a:xfrm>
          <a:off x="0" y="0"/>
          <a:ext cx="0" cy="0"/>
          <a:chOff x="0" y="0"/>
          <a:chExt cx="0" cy="0"/>
        </a:xfrm>
      </p:grpSpPr>
      <p:sp>
        <p:nvSpPr>
          <p:cNvPr id="32" name="Google Shape;32;p25"/>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25"/>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4" name="Google Shape;34;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7"/>
        <p:cNvGrpSpPr/>
        <p:nvPr/>
      </p:nvGrpSpPr>
      <p:grpSpPr>
        <a:xfrm>
          <a:off x="0" y="0"/>
          <a:ext cx="0" cy="0"/>
          <a:chOff x="0" y="0"/>
          <a:chExt cx="0" cy="0"/>
        </a:xfrm>
      </p:grpSpPr>
      <p:sp>
        <p:nvSpPr>
          <p:cNvPr id="38" name="Google Shape;38;p2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26"/>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26"/>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sp>
        <p:nvSpPr>
          <p:cNvPr id="45" name="Google Shape;45;p27"/>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27"/>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7" name="Google Shape;47;p27"/>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27"/>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9" name="Google Shape;49;p27"/>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 name="Google Shape;50;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Google Shape;54;p2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2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2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2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3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30"/>
          <p:cNvSpPr>
            <a:spLocks noGrp="1"/>
          </p:cNvSpPr>
          <p:nvPr>
            <p:ph type="pic" idx="2"/>
          </p:nvPr>
        </p:nvSpPr>
        <p:spPr>
          <a:xfrm>
            <a:off x="5183188" y="987425"/>
            <a:ext cx="6172200" cy="4873625"/>
          </a:xfrm>
          <a:prstGeom prst="rect">
            <a:avLst/>
          </a:prstGeom>
          <a:noFill/>
          <a:ln>
            <a:noFill/>
          </a:ln>
        </p:spPr>
      </p:sp>
      <p:sp>
        <p:nvSpPr>
          <p:cNvPr id="68" name="Google Shape;68;p3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62626"/>
        </a:solidFill>
        <a:effectLst/>
      </p:bgPr>
    </p:bg>
    <p:spTree>
      <p:nvGrpSpPr>
        <p:cNvPr id="1" name="Shape 9"/>
        <p:cNvGrpSpPr/>
        <p:nvPr/>
      </p:nvGrpSpPr>
      <p:grpSpPr>
        <a:xfrm>
          <a:off x="0" y="0"/>
          <a:ext cx="0" cy="0"/>
          <a:chOff x="0" y="0"/>
          <a:chExt cx="0" cy="0"/>
        </a:xfrm>
      </p:grpSpPr>
      <p:sp>
        <p:nvSpPr>
          <p:cNvPr id="10" name="Google Shape;10;p2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2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youtube.com/watch?v=x_B9mOKE-qI&amp;t=1s"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hyperlink" Target="https://classicsforall.org.uk/"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hyperlink" Target="https://classicalassociation.org/" TargetMode="External"/><Relationship Id="rId4" Type="http://schemas.openxmlformats.org/officeDocument/2006/relationships/hyperlink" Target="http://irisproject.org.uk/index.php/the-iris-project/projects/classics-in-communities"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oxfordhigh.gdst.net/kaleidoscope-day-2023/"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hyperlink" Target="https://oxfordhigh.gdst.net/senior-school/academic/"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s://oxfordhigh.gdst.net/prep-and-pre-prep/pre-prep/years-5-6/"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hyperlink" Target="https://www.youtube.com/watch?v=qID2GZDJFqw"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hyperlink" Target="https://www.myrtis.gr/"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www.youtube.com/watch?v=kBBPE-nba2k"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arlt.co.uk/resources/schools-that-teach-classics/"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
          <p:cNvSpPr txBox="1"/>
          <p:nvPr/>
        </p:nvSpPr>
        <p:spPr>
          <a:xfrm>
            <a:off x="5410200" y="2070100"/>
            <a:ext cx="184731"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9" name="Google Shape;89;p1"/>
          <p:cNvSpPr/>
          <p:nvPr/>
        </p:nvSpPr>
        <p:spPr>
          <a:xfrm>
            <a:off x="0" y="2616200"/>
            <a:ext cx="12192000" cy="1828800"/>
          </a:xfrm>
          <a:prstGeom prst="rect">
            <a:avLst/>
          </a:prstGeom>
          <a:solidFill>
            <a:srgbClr val="C55A11"/>
          </a:solidFill>
          <a:ln>
            <a:noFill/>
          </a:ln>
          <a:effectLst>
            <a:outerShdw blurRad="50800" dist="38100" dir="8100000" algn="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0" name="Google Shape;90;p1"/>
          <p:cNvSpPr/>
          <p:nvPr/>
        </p:nvSpPr>
        <p:spPr>
          <a:xfrm>
            <a:off x="5066388" y="2616200"/>
            <a:ext cx="7125630" cy="1828799"/>
          </a:xfrm>
          <a:custGeom>
            <a:avLst/>
            <a:gdLst/>
            <a:ahLst/>
            <a:cxnLst/>
            <a:rect l="l" t="t" r="r" b="b"/>
            <a:pathLst>
              <a:path w="7125630" h="1862253" extrusionOk="0">
                <a:moveTo>
                  <a:pt x="7125630" y="0"/>
                </a:moveTo>
                <a:lnTo>
                  <a:pt x="7125612" y="33453"/>
                </a:lnTo>
                <a:lnTo>
                  <a:pt x="7125612" y="1862253"/>
                </a:lnTo>
                <a:lnTo>
                  <a:pt x="0" y="1862253"/>
                </a:lnTo>
                <a:lnTo>
                  <a:pt x="7125630" y="0"/>
                </a:lnTo>
                <a:close/>
              </a:path>
            </a:pathLst>
          </a:custGeom>
          <a:solidFill>
            <a:srgbClr val="E2AC00"/>
          </a:solidFill>
          <a:ln>
            <a:noFill/>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91" name="Google Shape;91;p1"/>
          <p:cNvPicPr preferRelativeResize="0"/>
          <p:nvPr/>
        </p:nvPicPr>
        <p:blipFill rotWithShape="1">
          <a:blip r:embed="rId3">
            <a:alphaModFix/>
          </a:blip>
          <a:srcRect b="14708"/>
          <a:stretch/>
        </p:blipFill>
        <p:spPr>
          <a:xfrm>
            <a:off x="233884" y="457200"/>
            <a:ext cx="4828769" cy="5943600"/>
          </a:xfrm>
          <a:prstGeom prst="rect">
            <a:avLst/>
          </a:prstGeom>
          <a:noFill/>
          <a:ln>
            <a:noFill/>
          </a:ln>
        </p:spPr>
      </p:pic>
      <p:sp>
        <p:nvSpPr>
          <p:cNvPr id="92" name="Google Shape;92;p1"/>
          <p:cNvSpPr txBox="1"/>
          <p:nvPr/>
        </p:nvSpPr>
        <p:spPr>
          <a:xfrm>
            <a:off x="6303957" y="2844065"/>
            <a:ext cx="7948428" cy="1373070"/>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lt1"/>
              </a:buClr>
              <a:buSzPts val="3200"/>
              <a:buFont typeface="Trebuchet MS"/>
              <a:buNone/>
            </a:pPr>
            <a:r>
              <a:rPr lang="en-GB" sz="3200" b="1">
                <a:solidFill>
                  <a:schemeClr val="lt1"/>
                </a:solidFill>
                <a:latin typeface="Georgia"/>
                <a:ea typeface="Georgia"/>
                <a:cs typeface="Georgia"/>
                <a:sym typeface="Georgia"/>
              </a:rPr>
              <a:t>Oxford High School GDST</a:t>
            </a:r>
            <a:endParaRPr sz="3200" b="1">
              <a:solidFill>
                <a:schemeClr val="lt1"/>
              </a:solidFill>
              <a:latin typeface="Georgia"/>
              <a:ea typeface="Georgia"/>
              <a:cs typeface="Georgia"/>
              <a:sym typeface="Georgia"/>
            </a:endParaRPr>
          </a:p>
          <a:p>
            <a:pPr marL="0" marR="0" lvl="0" indent="0" algn="l" rtl="0">
              <a:lnSpc>
                <a:spcPct val="90000"/>
              </a:lnSpc>
              <a:spcBef>
                <a:spcPts val="0"/>
              </a:spcBef>
              <a:spcAft>
                <a:spcPts val="0"/>
              </a:spcAft>
              <a:buClr>
                <a:schemeClr val="lt1"/>
              </a:buClr>
              <a:buSzPts val="3200"/>
              <a:buFont typeface="Trebuchet MS"/>
              <a:buNone/>
            </a:pPr>
            <a:r>
              <a:rPr lang="en-GB" sz="2800" b="1" i="1">
                <a:solidFill>
                  <a:schemeClr val="lt1"/>
                </a:solidFill>
                <a:latin typeface="Georgia"/>
                <a:ea typeface="Georgia"/>
                <a:cs typeface="Georgia"/>
                <a:sym typeface="Georgia"/>
              </a:rPr>
              <a:t> </a:t>
            </a:r>
            <a:r>
              <a:rPr lang="en-GB" sz="3200" b="1">
                <a:solidFill>
                  <a:schemeClr val="lt1"/>
                </a:solidFill>
                <a:latin typeface="Georgia"/>
                <a:ea typeface="Georgia"/>
                <a:cs typeface="Georgia"/>
                <a:sym typeface="Georgia"/>
              </a:rPr>
              <a:t>Η Μύρτις στο σχολείο μας</a:t>
            </a:r>
            <a:endParaRPr sz="3200" b="1">
              <a:solidFill>
                <a:schemeClr val="lt1"/>
              </a:solidFill>
              <a:latin typeface="Georgia"/>
              <a:ea typeface="Georgia"/>
              <a:cs typeface="Georgia"/>
              <a:sym typeface="Georgia"/>
            </a:endParaRPr>
          </a:p>
          <a:p>
            <a:pPr marL="0" marR="0" lvl="0" indent="0" algn="l" rtl="0">
              <a:lnSpc>
                <a:spcPct val="90000"/>
              </a:lnSpc>
              <a:spcBef>
                <a:spcPts val="0"/>
              </a:spcBef>
              <a:spcAft>
                <a:spcPts val="0"/>
              </a:spcAft>
              <a:buClr>
                <a:schemeClr val="lt1"/>
              </a:buClr>
              <a:buSzPts val="3200"/>
              <a:buFont typeface="Trebuchet MS"/>
              <a:buNone/>
            </a:pPr>
            <a:endParaRPr sz="1400" b="0" i="0" u="none" strike="noStrike" cap="none">
              <a:solidFill>
                <a:srgbClr val="000000"/>
              </a:solidFill>
              <a:latin typeface="Arial"/>
              <a:ea typeface="Arial"/>
              <a:cs typeface="Arial"/>
              <a:sym typeface="Arial"/>
            </a:endParaRPr>
          </a:p>
        </p:txBody>
      </p:sp>
      <p:sp>
        <p:nvSpPr>
          <p:cNvPr id="93" name="Google Shape;93;p1"/>
          <p:cNvSpPr txBox="1"/>
          <p:nvPr/>
        </p:nvSpPr>
        <p:spPr>
          <a:xfrm>
            <a:off x="5756500" y="5053575"/>
            <a:ext cx="6133800" cy="14775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GB" sz="1800" b="1">
                <a:solidFill>
                  <a:schemeClr val="lt1"/>
                </a:solidFill>
                <a:latin typeface="Georgia"/>
                <a:ea typeface="Georgia"/>
                <a:cs typeface="Georgia"/>
                <a:sym typeface="Georgia"/>
              </a:rPr>
              <a:t>Δρ Νίκη Καραπαναγιώτη</a:t>
            </a:r>
            <a:endParaRPr sz="1400" b="1" i="0" u="none" strike="noStrike" cap="none">
              <a:solidFill>
                <a:srgbClr val="000000"/>
              </a:solidFill>
              <a:latin typeface="Georgia"/>
              <a:ea typeface="Georgia"/>
              <a:cs typeface="Georgia"/>
              <a:sym typeface="Georgia"/>
            </a:endParaRPr>
          </a:p>
          <a:p>
            <a:pPr marL="0" marR="0" lvl="0" indent="0" algn="ctr" rtl="0">
              <a:lnSpc>
                <a:spcPct val="100000"/>
              </a:lnSpc>
              <a:spcBef>
                <a:spcPts val="0"/>
              </a:spcBef>
              <a:spcAft>
                <a:spcPts val="0"/>
              </a:spcAft>
              <a:buClr>
                <a:srgbClr val="000000"/>
              </a:buClr>
              <a:buSzPts val="1800"/>
              <a:buFont typeface="Arial"/>
              <a:buNone/>
            </a:pPr>
            <a:endParaRPr sz="1800" b="1" i="0" u="none" strike="noStrike" cap="none">
              <a:solidFill>
                <a:schemeClr val="lt1"/>
              </a:solidFill>
              <a:latin typeface="Georgia"/>
              <a:ea typeface="Georgia"/>
              <a:cs typeface="Georgia"/>
              <a:sym typeface="Georgia"/>
            </a:endParaRPr>
          </a:p>
          <a:p>
            <a:pPr marL="0" marR="0" lvl="0" indent="0" algn="l" rtl="0">
              <a:lnSpc>
                <a:spcPct val="100000"/>
              </a:lnSpc>
              <a:spcBef>
                <a:spcPts val="0"/>
              </a:spcBef>
              <a:spcAft>
                <a:spcPts val="0"/>
              </a:spcAft>
              <a:buClr>
                <a:srgbClr val="000000"/>
              </a:buClr>
              <a:buSzPts val="1800"/>
              <a:buFont typeface="Arial"/>
              <a:buNone/>
            </a:pPr>
            <a:r>
              <a:rPr lang="en-GB" sz="1800" b="1">
                <a:solidFill>
                  <a:schemeClr val="lt1"/>
                </a:solidFill>
                <a:latin typeface="Georgia"/>
                <a:ea typeface="Georgia"/>
                <a:cs typeface="Georgia"/>
                <a:sym typeface="Georgia"/>
              </a:rPr>
              <a:t>Φιλόλογος</a:t>
            </a:r>
            <a:endParaRPr sz="1800" b="1">
              <a:solidFill>
                <a:schemeClr val="lt1"/>
              </a:solidFill>
              <a:latin typeface="Georgia"/>
              <a:ea typeface="Georgia"/>
              <a:cs typeface="Georgia"/>
              <a:sym typeface="Georgia"/>
            </a:endParaRPr>
          </a:p>
          <a:p>
            <a:pPr marL="0" marR="0" lvl="0" indent="0" algn="l" rtl="0">
              <a:lnSpc>
                <a:spcPct val="100000"/>
              </a:lnSpc>
              <a:spcBef>
                <a:spcPts val="0"/>
              </a:spcBef>
              <a:spcAft>
                <a:spcPts val="0"/>
              </a:spcAft>
              <a:buClr>
                <a:srgbClr val="000000"/>
              </a:buClr>
              <a:buSzPts val="1800"/>
              <a:buFont typeface="Arial"/>
              <a:buNone/>
            </a:pPr>
            <a:r>
              <a:rPr lang="en-GB" sz="1800" b="1">
                <a:solidFill>
                  <a:schemeClr val="lt1"/>
                </a:solidFill>
                <a:latin typeface="Georgia"/>
                <a:ea typeface="Georgia"/>
                <a:cs typeface="Georgia"/>
                <a:sym typeface="Georgia"/>
              </a:rPr>
              <a:t>Υπεύθυνη του Ερευνητικού Προγράμματος Mary Warnock</a:t>
            </a:r>
            <a:r>
              <a:rPr lang="en-GB" sz="1800">
                <a:solidFill>
                  <a:schemeClr val="lt1"/>
                </a:solidFill>
                <a:latin typeface="Georgia"/>
                <a:ea typeface="Georgia"/>
                <a:cs typeface="Georgia"/>
                <a:sym typeface="Georgia"/>
              </a:rPr>
              <a:t> </a:t>
            </a:r>
            <a:endParaRPr sz="1400" i="0" u="none" strike="noStrike" cap="none">
              <a:solidFill>
                <a:srgbClr val="000000"/>
              </a:solidFill>
              <a:latin typeface="Georgia"/>
              <a:ea typeface="Georgia"/>
              <a:cs typeface="Georgia"/>
              <a:sym typeface="Georgia"/>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g2b26201b6e0_0_37"/>
          <p:cNvSpPr/>
          <p:nvPr/>
        </p:nvSpPr>
        <p:spPr>
          <a:xfrm>
            <a:off x="0" y="292100"/>
            <a:ext cx="12192000" cy="787500"/>
          </a:xfrm>
          <a:prstGeom prst="rect">
            <a:avLst/>
          </a:prstGeom>
          <a:solidFill>
            <a:srgbClr val="C55A1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800"/>
              <a:buFont typeface="Arial"/>
              <a:buNone/>
            </a:pPr>
            <a:endParaRPr sz="2800" b="1">
              <a:solidFill>
                <a:schemeClr val="lt1"/>
              </a:solidFill>
              <a:latin typeface="Trebuchet MS"/>
              <a:ea typeface="Trebuchet MS"/>
              <a:cs typeface="Trebuchet MS"/>
              <a:sym typeface="Trebuchet MS"/>
            </a:endParaRPr>
          </a:p>
          <a:p>
            <a:pPr marL="0" marR="0" lvl="0" indent="0" algn="l" rtl="0">
              <a:lnSpc>
                <a:spcPct val="100000"/>
              </a:lnSpc>
              <a:spcBef>
                <a:spcPts val="0"/>
              </a:spcBef>
              <a:spcAft>
                <a:spcPts val="0"/>
              </a:spcAft>
              <a:buClr>
                <a:srgbClr val="000000"/>
              </a:buClr>
              <a:buSzPts val="2800"/>
              <a:buFont typeface="Arial"/>
              <a:buNone/>
            </a:pPr>
            <a:r>
              <a:rPr lang="en-GB" sz="2800">
                <a:solidFill>
                  <a:schemeClr val="lt1"/>
                </a:solidFill>
                <a:latin typeface="Georgia"/>
                <a:ea typeface="Georgia"/>
                <a:cs typeface="Georgia"/>
                <a:sym typeface="Georgia"/>
              </a:rPr>
              <a:t>Mύρτις: εναλλακτική ανάγνωση της ιστορίας των Κλασικών Σπουδών</a:t>
            </a:r>
            <a:r>
              <a:rPr lang="en-GB" sz="2800" b="1">
                <a:solidFill>
                  <a:schemeClr val="lt1"/>
                </a:solidFill>
                <a:latin typeface="Trebuchet MS"/>
                <a:ea typeface="Trebuchet MS"/>
                <a:cs typeface="Trebuchet MS"/>
                <a:sym typeface="Trebuchet MS"/>
              </a:rPr>
              <a:t> </a:t>
            </a:r>
            <a:r>
              <a:rPr lang="en-GB" sz="2800">
                <a:solidFill>
                  <a:schemeClr val="lt1"/>
                </a:solidFill>
                <a:latin typeface="Georgia"/>
                <a:ea typeface="Georgia"/>
                <a:cs typeface="Georgia"/>
                <a:sym typeface="Georgia"/>
              </a:rPr>
              <a:t> </a:t>
            </a:r>
            <a:endParaRPr sz="2800">
              <a:solidFill>
                <a:schemeClr val="lt1"/>
              </a:solidFill>
              <a:latin typeface="Georgia"/>
              <a:ea typeface="Georgia"/>
              <a:cs typeface="Georgia"/>
              <a:sym typeface="Georgia"/>
            </a:endParaRPr>
          </a:p>
          <a:p>
            <a:pPr marL="0" marR="0" lvl="0" indent="0" algn="l" rtl="0">
              <a:lnSpc>
                <a:spcPct val="100000"/>
              </a:lnSpc>
              <a:spcBef>
                <a:spcPts val="0"/>
              </a:spcBef>
              <a:spcAft>
                <a:spcPts val="0"/>
              </a:spcAft>
              <a:buClr>
                <a:srgbClr val="000000"/>
              </a:buClr>
              <a:buSzPts val="2800"/>
              <a:buFont typeface="Arial"/>
              <a:buNone/>
            </a:pPr>
            <a:r>
              <a:rPr lang="en-GB" sz="2800" b="1">
                <a:solidFill>
                  <a:schemeClr val="lt1"/>
                </a:solidFill>
                <a:latin typeface="Trebuchet MS"/>
                <a:ea typeface="Trebuchet MS"/>
                <a:cs typeface="Trebuchet MS"/>
                <a:sym typeface="Trebuchet MS"/>
              </a:rPr>
              <a:t>  </a:t>
            </a:r>
            <a:endParaRPr sz="1400" b="1" i="0" u="none" strike="noStrike" cap="none">
              <a:solidFill>
                <a:srgbClr val="000000"/>
              </a:solidFill>
            </a:endParaRPr>
          </a:p>
        </p:txBody>
      </p:sp>
      <p:sp>
        <p:nvSpPr>
          <p:cNvPr id="168" name="Google Shape;168;g2b26201b6e0_0_37"/>
          <p:cNvSpPr txBox="1"/>
          <p:nvPr/>
        </p:nvSpPr>
        <p:spPr>
          <a:xfrm>
            <a:off x="25" y="1350475"/>
            <a:ext cx="12192000" cy="62031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2800"/>
              <a:buFont typeface="Arial"/>
              <a:buNone/>
            </a:pPr>
            <a:endParaRPr sz="2800" b="1" i="1" dirty="0">
              <a:solidFill>
                <a:schemeClr val="lt1"/>
              </a:solidFill>
              <a:latin typeface="Georgia"/>
              <a:ea typeface="Georgia"/>
              <a:cs typeface="Georgia"/>
              <a:sym typeface="Georgia"/>
            </a:endParaRPr>
          </a:p>
          <a:p>
            <a:pPr marL="0" lvl="0" indent="0" algn="l" rtl="0">
              <a:spcBef>
                <a:spcPts val="0"/>
              </a:spcBef>
              <a:spcAft>
                <a:spcPts val="0"/>
              </a:spcAft>
              <a:buClr>
                <a:schemeClr val="dk1"/>
              </a:buClr>
              <a:buSzPts val="2800"/>
              <a:buFont typeface="Arial"/>
              <a:buNone/>
            </a:pPr>
            <a:r>
              <a:rPr lang="en-GB" sz="2400" dirty="0" err="1">
                <a:solidFill>
                  <a:schemeClr val="lt1"/>
                </a:solidFill>
                <a:latin typeface="Georgia"/>
                <a:ea typeface="Georgia"/>
                <a:cs typeface="Georgia"/>
                <a:sym typeface="Georgia"/>
              </a:rPr>
              <a:t>Ιστορίες</a:t>
            </a:r>
            <a:r>
              <a:rPr lang="en-GB" sz="2400" dirty="0">
                <a:solidFill>
                  <a:schemeClr val="lt1"/>
                </a:solidFill>
                <a:latin typeface="Georgia"/>
                <a:ea typeface="Georgia"/>
                <a:cs typeface="Georgia"/>
                <a:sym typeface="Georgia"/>
              </a:rPr>
              <a:t> σαν </a:t>
            </a:r>
            <a:r>
              <a:rPr lang="en-GB" sz="2400" dirty="0" err="1">
                <a:solidFill>
                  <a:schemeClr val="lt1"/>
                </a:solidFill>
                <a:latin typeface="Georgia"/>
                <a:ea typeface="Georgia"/>
                <a:cs typeface="Georgia"/>
                <a:sym typeface="Georgia"/>
              </a:rPr>
              <a:t>της</a:t>
            </a:r>
            <a:r>
              <a:rPr lang="en-GB" sz="2400" dirty="0">
                <a:solidFill>
                  <a:schemeClr val="lt1"/>
                </a:solidFill>
                <a:latin typeface="Georgia"/>
                <a:ea typeface="Georgia"/>
                <a:cs typeface="Georgia"/>
                <a:sym typeface="Georgia"/>
              </a:rPr>
              <a:t> </a:t>
            </a:r>
            <a:r>
              <a:rPr lang="en-GB" sz="2400" dirty="0" err="1">
                <a:solidFill>
                  <a:schemeClr val="lt1"/>
                </a:solidFill>
                <a:latin typeface="Georgia"/>
                <a:ea typeface="Georgia"/>
                <a:cs typeface="Georgia"/>
                <a:sym typeface="Georgia"/>
              </a:rPr>
              <a:t>Μύρτιδος</a:t>
            </a:r>
            <a:r>
              <a:rPr lang="en-GB" sz="2400" dirty="0">
                <a:solidFill>
                  <a:schemeClr val="lt1"/>
                </a:solidFill>
                <a:latin typeface="Georgia"/>
                <a:ea typeface="Georgia"/>
                <a:cs typeface="Georgia"/>
                <a:sym typeface="Georgia"/>
              </a:rPr>
              <a:t> </a:t>
            </a:r>
            <a:endParaRPr sz="2400" dirty="0">
              <a:solidFill>
                <a:schemeClr val="lt1"/>
              </a:solidFill>
              <a:latin typeface="Georgia"/>
              <a:ea typeface="Georgia"/>
              <a:cs typeface="Georgia"/>
              <a:sym typeface="Georgia"/>
            </a:endParaRPr>
          </a:p>
          <a:p>
            <a:pPr marL="0" lvl="0" indent="0" algn="l" rtl="0">
              <a:spcBef>
                <a:spcPts val="0"/>
              </a:spcBef>
              <a:spcAft>
                <a:spcPts val="0"/>
              </a:spcAft>
              <a:buClr>
                <a:schemeClr val="dk1"/>
              </a:buClr>
              <a:buSzPts val="2800"/>
              <a:buFont typeface="Arial"/>
              <a:buNone/>
            </a:pPr>
            <a:endParaRPr sz="2400" dirty="0">
              <a:solidFill>
                <a:schemeClr val="lt1"/>
              </a:solidFill>
              <a:latin typeface="Georgia"/>
              <a:ea typeface="Georgia"/>
              <a:cs typeface="Georgia"/>
              <a:sym typeface="Georgia"/>
            </a:endParaRPr>
          </a:p>
          <a:p>
            <a:pPr marL="457200" lvl="0" indent="-381000" algn="l" rtl="0">
              <a:spcBef>
                <a:spcPts val="0"/>
              </a:spcBef>
              <a:spcAft>
                <a:spcPts val="0"/>
              </a:spcAft>
              <a:buClr>
                <a:schemeClr val="lt1"/>
              </a:buClr>
              <a:buSzPts val="2400"/>
              <a:buFont typeface="Georgia"/>
              <a:buChar char="-"/>
            </a:pPr>
            <a:r>
              <a:rPr lang="el-GR" sz="2400" dirty="0">
                <a:solidFill>
                  <a:schemeClr val="lt1"/>
                </a:solidFill>
                <a:latin typeface="Georgia"/>
                <a:ea typeface="Georgia"/>
                <a:cs typeface="Georgia"/>
                <a:sym typeface="Georgia"/>
              </a:rPr>
              <a:t>π</a:t>
            </a:r>
            <a:r>
              <a:rPr lang="en-GB" sz="2400" dirty="0" err="1">
                <a:solidFill>
                  <a:schemeClr val="lt1"/>
                </a:solidFill>
                <a:latin typeface="Georgia"/>
                <a:ea typeface="Georgia"/>
                <a:cs typeface="Georgia"/>
                <a:sym typeface="Georgia"/>
              </a:rPr>
              <a:t>είθουν</a:t>
            </a:r>
            <a:r>
              <a:rPr lang="en-GB" sz="2400" dirty="0">
                <a:solidFill>
                  <a:schemeClr val="lt1"/>
                </a:solidFill>
                <a:latin typeface="Georgia"/>
                <a:ea typeface="Georgia"/>
                <a:cs typeface="Georgia"/>
                <a:sym typeface="Georgia"/>
              </a:rPr>
              <a:t> </a:t>
            </a:r>
            <a:r>
              <a:rPr lang="en-GB" sz="2400" dirty="0" err="1">
                <a:solidFill>
                  <a:schemeClr val="lt1"/>
                </a:solidFill>
                <a:latin typeface="Georgia"/>
                <a:ea typeface="Georgia"/>
                <a:cs typeface="Georgia"/>
                <a:sym typeface="Georgia"/>
              </a:rPr>
              <a:t>τους</a:t>
            </a:r>
            <a:r>
              <a:rPr lang="en-GB" sz="2400" dirty="0">
                <a:solidFill>
                  <a:schemeClr val="lt1"/>
                </a:solidFill>
                <a:latin typeface="Georgia"/>
                <a:ea typeface="Georgia"/>
                <a:cs typeface="Georgia"/>
                <a:sym typeface="Georgia"/>
              </a:rPr>
              <a:t> μα</a:t>
            </a:r>
            <a:r>
              <a:rPr lang="en-GB" sz="2400" dirty="0" err="1">
                <a:solidFill>
                  <a:schemeClr val="lt1"/>
                </a:solidFill>
                <a:latin typeface="Georgia"/>
                <a:ea typeface="Georgia"/>
                <a:cs typeface="Georgia"/>
                <a:sym typeface="Georgia"/>
              </a:rPr>
              <a:t>θητές</a:t>
            </a:r>
            <a:r>
              <a:rPr lang="en-GB" sz="2400" dirty="0">
                <a:solidFill>
                  <a:schemeClr val="lt1"/>
                </a:solidFill>
                <a:latin typeface="Georgia"/>
                <a:ea typeface="Georgia"/>
                <a:cs typeface="Georgia"/>
                <a:sym typeface="Georgia"/>
              </a:rPr>
              <a:t> (και </a:t>
            </a:r>
            <a:r>
              <a:rPr lang="en-GB" sz="2400" dirty="0" err="1">
                <a:solidFill>
                  <a:schemeClr val="lt1"/>
                </a:solidFill>
                <a:latin typeface="Georgia"/>
                <a:ea typeface="Georgia"/>
                <a:cs typeface="Georgia"/>
                <a:sym typeface="Georgia"/>
              </a:rPr>
              <a:t>τους</a:t>
            </a:r>
            <a:r>
              <a:rPr lang="en-GB" sz="2400" dirty="0">
                <a:solidFill>
                  <a:schemeClr val="lt1"/>
                </a:solidFill>
                <a:latin typeface="Georgia"/>
                <a:ea typeface="Georgia"/>
                <a:cs typeface="Georgia"/>
                <a:sym typeface="Georgia"/>
              </a:rPr>
              <a:t> </a:t>
            </a:r>
            <a:r>
              <a:rPr lang="en-GB" sz="2400" dirty="0" err="1">
                <a:solidFill>
                  <a:schemeClr val="lt1"/>
                </a:solidFill>
                <a:latin typeface="Georgia"/>
                <a:ea typeface="Georgia"/>
                <a:cs typeface="Georgia"/>
                <a:sym typeface="Georgia"/>
              </a:rPr>
              <a:t>συν</a:t>
            </a:r>
            <a:r>
              <a:rPr lang="en-GB" sz="2400" dirty="0">
                <a:solidFill>
                  <a:schemeClr val="lt1"/>
                </a:solidFill>
                <a:latin typeface="Georgia"/>
                <a:ea typeface="Georgia"/>
                <a:cs typeface="Georgia"/>
                <a:sym typeface="Georgia"/>
              </a:rPr>
              <a:t>αδέλφους μας!) ότι οι </a:t>
            </a:r>
            <a:r>
              <a:rPr lang="el-GR" sz="2400" dirty="0">
                <a:solidFill>
                  <a:schemeClr val="lt1"/>
                </a:solidFill>
                <a:latin typeface="Georgia"/>
                <a:ea typeface="Georgia"/>
                <a:cs typeface="Georgia"/>
                <a:sym typeface="Georgia"/>
              </a:rPr>
              <a:t>κ</a:t>
            </a:r>
            <a:r>
              <a:rPr lang="en-GB" sz="2400" dirty="0">
                <a:solidFill>
                  <a:schemeClr val="lt1"/>
                </a:solidFill>
                <a:latin typeface="Georgia"/>
                <a:ea typeface="Georgia"/>
                <a:cs typeface="Georgia"/>
                <a:sym typeface="Georgia"/>
              </a:rPr>
              <a:t>λα</a:t>
            </a:r>
            <a:r>
              <a:rPr lang="en-GB" sz="2400" dirty="0" err="1">
                <a:solidFill>
                  <a:schemeClr val="lt1"/>
                </a:solidFill>
                <a:latin typeface="Georgia"/>
                <a:ea typeface="Georgia"/>
                <a:cs typeface="Georgia"/>
                <a:sym typeface="Georgia"/>
              </a:rPr>
              <a:t>σικές</a:t>
            </a:r>
            <a:r>
              <a:rPr lang="en-GB" sz="2400" dirty="0">
                <a:solidFill>
                  <a:schemeClr val="lt1"/>
                </a:solidFill>
                <a:latin typeface="Georgia"/>
                <a:ea typeface="Georgia"/>
                <a:cs typeface="Georgia"/>
                <a:sym typeface="Georgia"/>
              </a:rPr>
              <a:t> σπουδές </a:t>
            </a:r>
            <a:r>
              <a:rPr lang="en-GB" sz="2400" b="1" u="sng" dirty="0">
                <a:solidFill>
                  <a:schemeClr val="lt1"/>
                </a:solidFill>
                <a:latin typeface="Georgia"/>
                <a:ea typeface="Georgia"/>
                <a:cs typeface="Georgia"/>
                <a:sym typeface="Georgia"/>
              </a:rPr>
              <a:t>δεν</a:t>
            </a:r>
            <a:r>
              <a:rPr lang="en-GB" sz="2400" dirty="0">
                <a:solidFill>
                  <a:schemeClr val="lt1"/>
                </a:solidFill>
                <a:latin typeface="Georgia"/>
                <a:ea typeface="Georgia"/>
                <a:cs typeface="Georgia"/>
                <a:sym typeface="Georgia"/>
              </a:rPr>
              <a:t> είναι αντικείμενο μιας μαθητικής ελιτ</a:t>
            </a:r>
            <a:endParaRPr sz="2400" dirty="0">
              <a:solidFill>
                <a:schemeClr val="lt1"/>
              </a:solidFill>
              <a:latin typeface="Georgia"/>
              <a:ea typeface="Georgia"/>
              <a:cs typeface="Georgia"/>
              <a:sym typeface="Georgia"/>
            </a:endParaRPr>
          </a:p>
          <a:p>
            <a:pPr marL="457200" lvl="0" indent="0" algn="l" rtl="0">
              <a:spcBef>
                <a:spcPts val="0"/>
              </a:spcBef>
              <a:spcAft>
                <a:spcPts val="0"/>
              </a:spcAft>
              <a:buNone/>
            </a:pPr>
            <a:endParaRPr sz="2400" dirty="0">
              <a:solidFill>
                <a:schemeClr val="lt1"/>
              </a:solidFill>
              <a:latin typeface="Georgia"/>
              <a:ea typeface="Georgia"/>
              <a:cs typeface="Georgia"/>
              <a:sym typeface="Georgia"/>
            </a:endParaRPr>
          </a:p>
          <a:p>
            <a:pPr marL="457200" lvl="0" indent="-381000" algn="l" rtl="0">
              <a:spcBef>
                <a:spcPts val="0"/>
              </a:spcBef>
              <a:spcAft>
                <a:spcPts val="0"/>
              </a:spcAft>
              <a:buClr>
                <a:schemeClr val="lt1"/>
              </a:buClr>
              <a:buSzPts val="2400"/>
              <a:buFont typeface="Georgia"/>
              <a:buChar char="-"/>
            </a:pPr>
            <a:r>
              <a:rPr lang="en-GB" sz="2400" dirty="0">
                <a:solidFill>
                  <a:schemeClr val="lt1"/>
                </a:solidFill>
                <a:latin typeface="Georgia"/>
                <a:ea typeface="Georgia"/>
                <a:cs typeface="Georgia"/>
                <a:sym typeface="Georgia"/>
              </a:rPr>
              <a:t>απ</a:t>
            </a:r>
            <a:r>
              <a:rPr lang="en-GB" sz="2400" dirty="0" err="1">
                <a:solidFill>
                  <a:schemeClr val="lt1"/>
                </a:solidFill>
                <a:latin typeface="Georgia"/>
                <a:ea typeface="Georgia"/>
                <a:cs typeface="Georgia"/>
                <a:sym typeface="Georgia"/>
              </a:rPr>
              <a:t>οδεικνύουν</a:t>
            </a:r>
            <a:r>
              <a:rPr lang="en-GB" sz="2400" dirty="0">
                <a:solidFill>
                  <a:schemeClr val="lt1"/>
                </a:solidFill>
                <a:latin typeface="Georgia"/>
                <a:ea typeface="Georgia"/>
                <a:cs typeface="Georgia"/>
                <a:sym typeface="Georgia"/>
              </a:rPr>
              <a:t> </a:t>
            </a:r>
            <a:r>
              <a:rPr lang="en-GB" sz="2400" dirty="0" err="1">
                <a:solidFill>
                  <a:schemeClr val="lt1"/>
                </a:solidFill>
                <a:latin typeface="Georgia"/>
                <a:ea typeface="Georgia"/>
                <a:cs typeface="Georgia"/>
                <a:sym typeface="Georgia"/>
              </a:rPr>
              <a:t>στους</a:t>
            </a:r>
            <a:r>
              <a:rPr lang="en-GB" sz="2400" dirty="0">
                <a:solidFill>
                  <a:schemeClr val="lt1"/>
                </a:solidFill>
                <a:latin typeface="Georgia"/>
                <a:ea typeface="Georgia"/>
                <a:cs typeface="Georgia"/>
                <a:sym typeface="Georgia"/>
              </a:rPr>
              <a:t> μα</a:t>
            </a:r>
            <a:r>
              <a:rPr lang="en-GB" sz="2400" dirty="0" err="1">
                <a:solidFill>
                  <a:schemeClr val="lt1"/>
                </a:solidFill>
                <a:latin typeface="Georgia"/>
                <a:ea typeface="Georgia"/>
                <a:cs typeface="Georgia"/>
                <a:sym typeface="Georgia"/>
              </a:rPr>
              <a:t>θητές</a:t>
            </a:r>
            <a:r>
              <a:rPr lang="en-GB" sz="2400" dirty="0">
                <a:solidFill>
                  <a:schemeClr val="lt1"/>
                </a:solidFill>
                <a:latin typeface="Georgia"/>
                <a:ea typeface="Georgia"/>
                <a:cs typeface="Georgia"/>
                <a:sym typeface="Georgia"/>
              </a:rPr>
              <a:t> </a:t>
            </a:r>
            <a:r>
              <a:rPr lang="en-GB" sz="2400" dirty="0" err="1">
                <a:solidFill>
                  <a:schemeClr val="lt1"/>
                </a:solidFill>
                <a:latin typeface="Georgia"/>
                <a:ea typeface="Georgia"/>
                <a:cs typeface="Georgia"/>
                <a:sym typeface="Georgia"/>
              </a:rPr>
              <a:t>τη</a:t>
            </a:r>
            <a:r>
              <a:rPr lang="en-GB" sz="2400" dirty="0">
                <a:solidFill>
                  <a:schemeClr val="lt1"/>
                </a:solidFill>
                <a:latin typeface="Georgia"/>
                <a:ea typeface="Georgia"/>
                <a:cs typeface="Georgia"/>
                <a:sym typeface="Georgia"/>
              </a:rPr>
              <a:t> </a:t>
            </a:r>
            <a:r>
              <a:rPr lang="en-GB" sz="2400" dirty="0" err="1">
                <a:solidFill>
                  <a:schemeClr val="lt1"/>
                </a:solidFill>
                <a:latin typeface="Georgia"/>
                <a:ea typeface="Georgia"/>
                <a:cs typeface="Georgia"/>
                <a:sym typeface="Georgia"/>
              </a:rPr>
              <a:t>σημ</a:t>
            </a:r>
            <a:r>
              <a:rPr lang="en-GB" sz="2400" dirty="0">
                <a:solidFill>
                  <a:schemeClr val="lt1"/>
                </a:solidFill>
                <a:latin typeface="Georgia"/>
                <a:ea typeface="Georgia"/>
                <a:cs typeface="Georgia"/>
                <a:sym typeface="Georgia"/>
              </a:rPr>
              <a:t>ασία και την αναγκαιότητα των </a:t>
            </a:r>
            <a:r>
              <a:rPr lang="el-GR" sz="2400" dirty="0">
                <a:solidFill>
                  <a:schemeClr val="lt1"/>
                </a:solidFill>
                <a:latin typeface="Georgia"/>
                <a:ea typeface="Georgia"/>
                <a:cs typeface="Georgia"/>
                <a:sym typeface="Georgia"/>
              </a:rPr>
              <a:t>κ</a:t>
            </a:r>
            <a:r>
              <a:rPr lang="en-GB" sz="2400" dirty="0">
                <a:solidFill>
                  <a:schemeClr val="lt1"/>
                </a:solidFill>
                <a:latin typeface="Georgia"/>
                <a:ea typeface="Georgia"/>
                <a:cs typeface="Georgia"/>
                <a:sym typeface="Georgia"/>
              </a:rPr>
              <a:t>λα</a:t>
            </a:r>
            <a:r>
              <a:rPr lang="en-GB" sz="2400" dirty="0" err="1">
                <a:solidFill>
                  <a:schemeClr val="lt1"/>
                </a:solidFill>
                <a:latin typeface="Georgia"/>
                <a:ea typeface="Georgia"/>
                <a:cs typeface="Georgia"/>
                <a:sym typeface="Georgia"/>
              </a:rPr>
              <a:t>σικών</a:t>
            </a:r>
            <a:r>
              <a:rPr lang="en-GB" sz="2400" dirty="0">
                <a:solidFill>
                  <a:schemeClr val="lt1"/>
                </a:solidFill>
                <a:latin typeface="Georgia"/>
                <a:ea typeface="Georgia"/>
                <a:cs typeface="Georgia"/>
                <a:sym typeface="Georgia"/>
              </a:rPr>
              <a:t> σπουδών</a:t>
            </a:r>
            <a:endParaRPr sz="2400" dirty="0">
              <a:solidFill>
                <a:schemeClr val="lt1"/>
              </a:solidFill>
              <a:latin typeface="Georgia"/>
              <a:ea typeface="Georgia"/>
              <a:cs typeface="Georgia"/>
              <a:sym typeface="Georgia"/>
            </a:endParaRPr>
          </a:p>
          <a:p>
            <a:pPr marL="0" marR="0" lvl="0" indent="0" algn="l" rtl="0">
              <a:lnSpc>
                <a:spcPct val="100000"/>
              </a:lnSpc>
              <a:spcBef>
                <a:spcPts val="0"/>
              </a:spcBef>
              <a:spcAft>
                <a:spcPts val="0"/>
              </a:spcAft>
              <a:buNone/>
            </a:pPr>
            <a:endParaRPr sz="2400" dirty="0">
              <a:solidFill>
                <a:schemeClr val="lt1"/>
              </a:solidFill>
              <a:latin typeface="Georgia"/>
              <a:ea typeface="Georgia"/>
              <a:cs typeface="Georgia"/>
              <a:sym typeface="Georgia"/>
            </a:endParaRPr>
          </a:p>
          <a:p>
            <a:pPr marL="457200" marR="0" lvl="0" indent="0" algn="l" rtl="0">
              <a:lnSpc>
                <a:spcPct val="100000"/>
              </a:lnSpc>
              <a:spcBef>
                <a:spcPts val="0"/>
              </a:spcBef>
              <a:spcAft>
                <a:spcPts val="0"/>
              </a:spcAft>
              <a:buNone/>
            </a:pPr>
            <a:endParaRPr sz="2400" dirty="0">
              <a:solidFill>
                <a:schemeClr val="lt1"/>
              </a:solidFill>
              <a:latin typeface="Georgia"/>
              <a:ea typeface="Georgia"/>
              <a:cs typeface="Georgia"/>
              <a:sym typeface="Georgia"/>
            </a:endParaRPr>
          </a:p>
          <a:p>
            <a:pPr marL="457200" marR="0" lvl="0" indent="-381000" algn="l" rtl="0">
              <a:lnSpc>
                <a:spcPct val="100000"/>
              </a:lnSpc>
              <a:spcBef>
                <a:spcPts val="0"/>
              </a:spcBef>
              <a:spcAft>
                <a:spcPts val="0"/>
              </a:spcAft>
              <a:buClr>
                <a:schemeClr val="lt1"/>
              </a:buClr>
              <a:buSzPts val="2400"/>
              <a:buFont typeface="Georgia"/>
              <a:buChar char="-"/>
            </a:pPr>
            <a:r>
              <a:rPr lang="en-GB" sz="2400" dirty="0" err="1">
                <a:solidFill>
                  <a:schemeClr val="lt1"/>
                </a:solidFill>
                <a:latin typeface="Georgia"/>
                <a:ea typeface="Georgia"/>
                <a:cs typeface="Georgia"/>
                <a:sym typeface="Georgia"/>
              </a:rPr>
              <a:t>ενθ</a:t>
            </a:r>
            <a:r>
              <a:rPr lang="en-GB" sz="2400" dirty="0">
                <a:solidFill>
                  <a:schemeClr val="lt1"/>
                </a:solidFill>
                <a:latin typeface="Georgia"/>
                <a:ea typeface="Georgia"/>
                <a:cs typeface="Georgia"/>
                <a:sym typeface="Georgia"/>
              </a:rPr>
              <a:t>αρρύνουν τους μαθητές να θέσουν τα δικά τους ερωτήματα για τον </a:t>
            </a:r>
            <a:r>
              <a:rPr lang="el-GR" sz="2400" dirty="0">
                <a:solidFill>
                  <a:schemeClr val="lt1"/>
                </a:solidFill>
                <a:latin typeface="Georgia"/>
                <a:ea typeface="Georgia"/>
                <a:cs typeface="Georgia"/>
                <a:sym typeface="Georgia"/>
              </a:rPr>
              <a:t>α</a:t>
            </a:r>
            <a:r>
              <a:rPr lang="en-GB" sz="2400" dirty="0" err="1">
                <a:solidFill>
                  <a:schemeClr val="lt1"/>
                </a:solidFill>
                <a:latin typeface="Georgia"/>
                <a:ea typeface="Georgia"/>
                <a:cs typeface="Georgia"/>
                <a:sym typeface="Georgia"/>
              </a:rPr>
              <a:t>ρχ</a:t>
            </a:r>
            <a:r>
              <a:rPr lang="en-GB" sz="2400" dirty="0">
                <a:solidFill>
                  <a:schemeClr val="lt1"/>
                </a:solidFill>
                <a:latin typeface="Georgia"/>
                <a:ea typeface="Georgia"/>
                <a:cs typeface="Georgia"/>
                <a:sym typeface="Georgia"/>
              </a:rPr>
              <a:t>αίο ελληνικό πολιτισμό </a:t>
            </a:r>
            <a:endParaRPr sz="2400" dirty="0">
              <a:solidFill>
                <a:schemeClr val="lt1"/>
              </a:solidFill>
              <a:latin typeface="Georgia"/>
              <a:ea typeface="Georgia"/>
              <a:cs typeface="Georgia"/>
              <a:sym typeface="Georgia"/>
            </a:endParaRPr>
          </a:p>
          <a:p>
            <a:pPr marL="0" marR="0" lvl="0" indent="0" algn="l" rtl="0">
              <a:lnSpc>
                <a:spcPct val="100000"/>
              </a:lnSpc>
              <a:spcBef>
                <a:spcPts val="0"/>
              </a:spcBef>
              <a:spcAft>
                <a:spcPts val="0"/>
              </a:spcAft>
              <a:buClr>
                <a:srgbClr val="000000"/>
              </a:buClr>
              <a:buSzPts val="1400"/>
              <a:buFont typeface="Arial"/>
              <a:buNone/>
            </a:pPr>
            <a:endParaRPr sz="2100" dirty="0">
              <a:solidFill>
                <a:schemeClr val="lt1"/>
              </a:solidFill>
              <a:latin typeface="Georgia"/>
              <a:ea typeface="Georgia"/>
              <a:cs typeface="Georgia"/>
              <a:sym typeface="Georgia"/>
            </a:endParaRPr>
          </a:p>
          <a:p>
            <a:pPr marL="0" marR="0" lvl="0" indent="0" algn="l" rtl="0">
              <a:lnSpc>
                <a:spcPct val="100000"/>
              </a:lnSpc>
              <a:spcBef>
                <a:spcPts val="0"/>
              </a:spcBef>
              <a:spcAft>
                <a:spcPts val="0"/>
              </a:spcAft>
              <a:buClr>
                <a:srgbClr val="000000"/>
              </a:buClr>
              <a:buSzPts val="1400"/>
              <a:buFont typeface="Arial"/>
              <a:buNone/>
            </a:pPr>
            <a:endParaRPr sz="2100" dirty="0">
              <a:solidFill>
                <a:schemeClr val="lt1"/>
              </a:solidFill>
              <a:latin typeface="Georgia"/>
              <a:ea typeface="Georgia"/>
              <a:cs typeface="Georgia"/>
              <a:sym typeface="Georgia"/>
            </a:endParaRPr>
          </a:p>
          <a:p>
            <a:pPr marL="0" marR="0" lvl="0" indent="0" algn="l" rtl="0">
              <a:lnSpc>
                <a:spcPct val="100000"/>
              </a:lnSpc>
              <a:spcBef>
                <a:spcPts val="0"/>
              </a:spcBef>
              <a:spcAft>
                <a:spcPts val="0"/>
              </a:spcAft>
              <a:buClr>
                <a:srgbClr val="000000"/>
              </a:buClr>
              <a:buSzPts val="1400"/>
              <a:buFont typeface="Arial"/>
              <a:buNone/>
            </a:pPr>
            <a:endParaRPr sz="2100" dirty="0">
              <a:solidFill>
                <a:schemeClr val="lt1"/>
              </a:solidFill>
              <a:latin typeface="Georgia"/>
              <a:ea typeface="Georgia"/>
              <a:cs typeface="Georgia"/>
              <a:sym typeface="Georgia"/>
            </a:endParaRPr>
          </a:p>
          <a:p>
            <a:pPr marL="0" marR="0" lvl="0" indent="0" algn="l" rtl="0">
              <a:lnSpc>
                <a:spcPct val="100000"/>
              </a:lnSpc>
              <a:spcBef>
                <a:spcPts val="0"/>
              </a:spcBef>
              <a:spcAft>
                <a:spcPts val="0"/>
              </a:spcAft>
              <a:buClr>
                <a:srgbClr val="000000"/>
              </a:buClr>
              <a:buSzPts val="1400"/>
              <a:buFont typeface="Arial"/>
              <a:buNone/>
            </a:pPr>
            <a:endParaRPr sz="2100" dirty="0">
              <a:solidFill>
                <a:schemeClr val="lt1"/>
              </a:solidFill>
              <a:latin typeface="Georgia"/>
              <a:ea typeface="Georgia"/>
              <a:cs typeface="Georgia"/>
              <a:sym typeface="Georgia"/>
            </a:endParaRPr>
          </a:p>
          <a:p>
            <a:pPr marL="0" marR="0" lvl="0" indent="0" algn="l" rtl="0">
              <a:lnSpc>
                <a:spcPct val="100000"/>
              </a:lnSpc>
              <a:spcBef>
                <a:spcPts val="0"/>
              </a:spcBef>
              <a:spcAft>
                <a:spcPts val="0"/>
              </a:spcAft>
              <a:buClr>
                <a:srgbClr val="000000"/>
              </a:buClr>
              <a:buSzPts val="1400"/>
              <a:buFont typeface="Arial"/>
              <a:buNone/>
            </a:pPr>
            <a:endParaRPr sz="2100" dirty="0">
              <a:solidFill>
                <a:schemeClr val="lt1"/>
              </a:solidFill>
              <a:latin typeface="Georgia"/>
              <a:ea typeface="Georgia"/>
              <a:cs typeface="Georgia"/>
              <a:sym typeface="Georgia"/>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g2b26201b6e0_0_63"/>
          <p:cNvSpPr/>
          <p:nvPr/>
        </p:nvSpPr>
        <p:spPr>
          <a:xfrm>
            <a:off x="0" y="292100"/>
            <a:ext cx="12192000" cy="787500"/>
          </a:xfrm>
          <a:prstGeom prst="rect">
            <a:avLst/>
          </a:prstGeom>
          <a:solidFill>
            <a:srgbClr val="C55A1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800"/>
              <a:buFont typeface="Arial"/>
              <a:buNone/>
            </a:pPr>
            <a:endParaRPr sz="2800" b="1">
              <a:solidFill>
                <a:schemeClr val="lt1"/>
              </a:solidFill>
              <a:latin typeface="Trebuchet MS"/>
              <a:ea typeface="Trebuchet MS"/>
              <a:cs typeface="Trebuchet MS"/>
              <a:sym typeface="Trebuchet MS"/>
            </a:endParaRPr>
          </a:p>
          <a:p>
            <a:pPr marL="0" marR="0" lvl="0" indent="0" algn="l" rtl="0">
              <a:lnSpc>
                <a:spcPct val="100000"/>
              </a:lnSpc>
              <a:spcBef>
                <a:spcPts val="0"/>
              </a:spcBef>
              <a:spcAft>
                <a:spcPts val="0"/>
              </a:spcAft>
              <a:buClr>
                <a:srgbClr val="000000"/>
              </a:buClr>
              <a:buSzPts val="2800"/>
              <a:buFont typeface="Arial"/>
              <a:buNone/>
            </a:pPr>
            <a:r>
              <a:rPr lang="en-GB" sz="2800">
                <a:solidFill>
                  <a:schemeClr val="lt1"/>
                </a:solidFill>
                <a:latin typeface="Georgia"/>
                <a:ea typeface="Georgia"/>
                <a:cs typeface="Georgia"/>
                <a:sym typeface="Georgia"/>
              </a:rPr>
              <a:t>Mύρτις και Διαθεματικότητα</a:t>
            </a:r>
            <a:r>
              <a:rPr lang="en-GB" sz="2800" b="1">
                <a:solidFill>
                  <a:schemeClr val="lt1"/>
                </a:solidFill>
                <a:latin typeface="Trebuchet MS"/>
                <a:ea typeface="Trebuchet MS"/>
                <a:cs typeface="Trebuchet MS"/>
                <a:sym typeface="Trebuchet MS"/>
              </a:rPr>
              <a:t> </a:t>
            </a:r>
            <a:r>
              <a:rPr lang="en-GB" sz="2800">
                <a:solidFill>
                  <a:schemeClr val="lt1"/>
                </a:solidFill>
                <a:latin typeface="Georgia"/>
                <a:ea typeface="Georgia"/>
                <a:cs typeface="Georgia"/>
                <a:sym typeface="Georgia"/>
              </a:rPr>
              <a:t> </a:t>
            </a:r>
            <a:endParaRPr sz="2800">
              <a:solidFill>
                <a:schemeClr val="lt1"/>
              </a:solidFill>
              <a:latin typeface="Georgia"/>
              <a:ea typeface="Georgia"/>
              <a:cs typeface="Georgia"/>
              <a:sym typeface="Georgia"/>
            </a:endParaRPr>
          </a:p>
          <a:p>
            <a:pPr marL="0" marR="0" lvl="0" indent="0" algn="l" rtl="0">
              <a:lnSpc>
                <a:spcPct val="100000"/>
              </a:lnSpc>
              <a:spcBef>
                <a:spcPts val="0"/>
              </a:spcBef>
              <a:spcAft>
                <a:spcPts val="0"/>
              </a:spcAft>
              <a:buClr>
                <a:srgbClr val="000000"/>
              </a:buClr>
              <a:buSzPts val="2800"/>
              <a:buFont typeface="Arial"/>
              <a:buNone/>
            </a:pPr>
            <a:r>
              <a:rPr lang="en-GB" sz="2800" b="1">
                <a:solidFill>
                  <a:schemeClr val="lt1"/>
                </a:solidFill>
                <a:latin typeface="Trebuchet MS"/>
                <a:ea typeface="Trebuchet MS"/>
                <a:cs typeface="Trebuchet MS"/>
                <a:sym typeface="Trebuchet MS"/>
              </a:rPr>
              <a:t>  </a:t>
            </a:r>
            <a:endParaRPr sz="1400" b="1" i="0" u="none" strike="noStrike" cap="none">
              <a:solidFill>
                <a:srgbClr val="000000"/>
              </a:solidFill>
            </a:endParaRPr>
          </a:p>
        </p:txBody>
      </p:sp>
      <p:sp>
        <p:nvSpPr>
          <p:cNvPr id="174" name="Google Shape;174;g2b26201b6e0_0_63"/>
          <p:cNvSpPr txBox="1"/>
          <p:nvPr/>
        </p:nvSpPr>
        <p:spPr>
          <a:xfrm>
            <a:off x="358050" y="1486275"/>
            <a:ext cx="11192700" cy="5539938"/>
          </a:xfrm>
          <a:prstGeom prst="rect">
            <a:avLst/>
          </a:prstGeom>
          <a:noFill/>
          <a:ln>
            <a:noFill/>
          </a:ln>
        </p:spPr>
        <p:txBody>
          <a:bodyPr spcFirstLastPara="1" wrap="square" lIns="91425" tIns="45700" rIns="91425" bIns="45700" anchor="t" anchorCtr="0">
            <a:spAutoFit/>
          </a:bodyPr>
          <a:lstStyle/>
          <a:p>
            <a:pPr marL="63500" lvl="0" algn="l" rtl="0">
              <a:spcBef>
                <a:spcPts val="0"/>
              </a:spcBef>
              <a:spcAft>
                <a:spcPts val="0"/>
              </a:spcAft>
              <a:buClr>
                <a:schemeClr val="lt1"/>
              </a:buClr>
              <a:buSzPts val="2600"/>
            </a:pPr>
            <a:r>
              <a:rPr lang="en-GB" sz="2600" i="1" dirty="0">
                <a:solidFill>
                  <a:schemeClr val="lt1"/>
                </a:solidFill>
                <a:latin typeface="Georgia"/>
                <a:ea typeface="Georgia"/>
                <a:cs typeface="Georgia"/>
                <a:sym typeface="Georgia"/>
              </a:rPr>
              <a:t>- </a:t>
            </a:r>
            <a:r>
              <a:rPr lang="en-GB" sz="2600" i="1" dirty="0" err="1">
                <a:solidFill>
                  <a:schemeClr val="lt1"/>
                </a:solidFill>
                <a:latin typeface="Georgia"/>
                <a:ea typeface="Georgia"/>
                <a:cs typeface="Georgia"/>
                <a:sym typeface="Georgia"/>
              </a:rPr>
              <a:t>Ερευνητικό</a:t>
            </a:r>
            <a:r>
              <a:rPr lang="en-GB" sz="2600" i="1" dirty="0">
                <a:solidFill>
                  <a:schemeClr val="lt1"/>
                </a:solidFill>
                <a:latin typeface="Georgia"/>
                <a:ea typeface="Georgia"/>
                <a:cs typeface="Georgia"/>
                <a:sym typeface="Georgia"/>
              </a:rPr>
              <a:t> </a:t>
            </a:r>
            <a:r>
              <a:rPr lang="en-GB" sz="2600" i="1" dirty="0" err="1">
                <a:solidFill>
                  <a:schemeClr val="lt1"/>
                </a:solidFill>
                <a:latin typeface="Georgia"/>
                <a:ea typeface="Georgia"/>
                <a:cs typeface="Georgia"/>
                <a:sym typeface="Georgia"/>
              </a:rPr>
              <a:t>Πρόγρ</a:t>
            </a:r>
            <a:r>
              <a:rPr lang="en-GB" sz="2600" i="1" dirty="0">
                <a:solidFill>
                  <a:schemeClr val="lt1"/>
                </a:solidFill>
                <a:latin typeface="Georgia"/>
                <a:ea typeface="Georgia"/>
                <a:cs typeface="Georgia"/>
                <a:sym typeface="Georgia"/>
              </a:rPr>
              <a:t>αμμα Mary Warnock: </a:t>
            </a:r>
            <a:r>
              <a:rPr lang="en-GB" sz="2600" u="sng" dirty="0">
                <a:solidFill>
                  <a:schemeClr val="hlink"/>
                </a:solidFill>
                <a:latin typeface="Georgia"/>
                <a:ea typeface="Georgia"/>
                <a:cs typeface="Georgia"/>
                <a:sym typeface="Georgia"/>
                <a:hlinkClick r:id="rId3"/>
              </a:rPr>
              <a:t>https://www.youtube.com/watch?v=x_B9mOKE-qI&amp;t=1s</a:t>
            </a:r>
            <a:endParaRPr sz="2600" dirty="0">
              <a:solidFill>
                <a:schemeClr val="accent2"/>
              </a:solidFill>
              <a:latin typeface="Georgia"/>
              <a:ea typeface="Georgia"/>
              <a:cs typeface="Georgia"/>
              <a:sym typeface="Georgia"/>
            </a:endParaRPr>
          </a:p>
          <a:p>
            <a:pPr marL="0" lvl="0" indent="0" algn="l" rtl="0">
              <a:spcBef>
                <a:spcPts val="0"/>
              </a:spcBef>
              <a:spcAft>
                <a:spcPts val="0"/>
              </a:spcAft>
              <a:buNone/>
            </a:pPr>
            <a:endParaRPr sz="2600" b="1" dirty="0">
              <a:solidFill>
                <a:schemeClr val="accent2"/>
              </a:solidFill>
              <a:latin typeface="Georgia"/>
              <a:ea typeface="Georgia"/>
              <a:cs typeface="Georgia"/>
              <a:sym typeface="Georgia"/>
            </a:endParaRPr>
          </a:p>
          <a:p>
            <a:pPr marL="0" lvl="0" indent="0" algn="l" rtl="0">
              <a:spcBef>
                <a:spcPts val="0"/>
              </a:spcBef>
              <a:spcAft>
                <a:spcPts val="0"/>
              </a:spcAft>
              <a:buClr>
                <a:schemeClr val="dk1"/>
              </a:buClr>
              <a:buSzPts val="1100"/>
              <a:buFont typeface="Arial"/>
              <a:buNone/>
            </a:pPr>
            <a:r>
              <a:rPr lang="en-GB" sz="2600" i="1" dirty="0">
                <a:solidFill>
                  <a:schemeClr val="lt1"/>
                </a:solidFill>
                <a:latin typeface="Georgia"/>
                <a:ea typeface="Georgia"/>
                <a:cs typeface="Georgia"/>
                <a:sym typeface="Georgia"/>
              </a:rPr>
              <a:t>An example of an Interdisciplinary Research Project</a:t>
            </a:r>
            <a:r>
              <a:rPr lang="el-GR" sz="2600" i="1" dirty="0">
                <a:solidFill>
                  <a:schemeClr val="lt1"/>
                </a:solidFill>
                <a:latin typeface="Georgia"/>
                <a:ea typeface="Georgia"/>
                <a:cs typeface="Georgia"/>
                <a:sym typeface="Georgia"/>
              </a:rPr>
              <a:t> </a:t>
            </a:r>
            <a:r>
              <a:rPr lang="en-GB" sz="2600" i="1" dirty="0">
                <a:solidFill>
                  <a:schemeClr val="lt1"/>
                </a:solidFill>
                <a:latin typeface="Georgia"/>
                <a:ea typeface="Georgia"/>
                <a:cs typeface="Georgia"/>
                <a:sym typeface="Georgia"/>
              </a:rPr>
              <a:t>which started from a student’s love for Classics:</a:t>
            </a:r>
            <a:r>
              <a:rPr lang="el-GR" sz="2600" i="1" dirty="0">
                <a:solidFill>
                  <a:schemeClr val="lt1"/>
                </a:solidFill>
                <a:latin typeface="Georgia"/>
                <a:ea typeface="Georgia"/>
                <a:cs typeface="Georgia"/>
                <a:sym typeface="Georgia"/>
              </a:rPr>
              <a:t> </a:t>
            </a:r>
            <a:endParaRPr sz="2600" i="1" dirty="0">
              <a:solidFill>
                <a:schemeClr val="lt1"/>
              </a:solidFill>
              <a:latin typeface="Georgia"/>
              <a:ea typeface="Georgia"/>
              <a:cs typeface="Georgia"/>
              <a:sym typeface="Georgia"/>
            </a:endParaRPr>
          </a:p>
          <a:p>
            <a:pPr marL="0" lvl="0" indent="0" algn="ctr" rtl="0">
              <a:spcBef>
                <a:spcPts val="0"/>
              </a:spcBef>
              <a:spcAft>
                <a:spcPts val="0"/>
              </a:spcAft>
              <a:buClr>
                <a:schemeClr val="dk1"/>
              </a:buClr>
              <a:buSzPts val="1100"/>
              <a:buFont typeface="Arial"/>
              <a:buNone/>
            </a:pPr>
            <a:endParaRPr sz="2000" dirty="0">
              <a:solidFill>
                <a:schemeClr val="lt1"/>
              </a:solidFill>
              <a:latin typeface="Georgia"/>
              <a:ea typeface="Georgia"/>
              <a:cs typeface="Georgia"/>
              <a:sym typeface="Georgia"/>
            </a:endParaRPr>
          </a:p>
          <a:p>
            <a:pPr marL="0" lvl="0" indent="0" algn="just" rtl="0">
              <a:spcBef>
                <a:spcPts val="0"/>
              </a:spcBef>
              <a:spcAft>
                <a:spcPts val="0"/>
              </a:spcAft>
              <a:buClr>
                <a:schemeClr val="dk1"/>
              </a:buClr>
              <a:buSzPts val="1100"/>
              <a:buFont typeface="Arial"/>
              <a:buNone/>
            </a:pPr>
            <a:r>
              <a:rPr lang="en-GB" sz="2000" dirty="0">
                <a:solidFill>
                  <a:schemeClr val="lt1"/>
                </a:solidFill>
                <a:latin typeface="Georgia"/>
                <a:ea typeface="Georgia"/>
                <a:cs typeface="Georgia"/>
                <a:sym typeface="Georgia"/>
              </a:rPr>
              <a:t>Tyrian Purple and Egyptian Blue: Using modern day analysis, how do these</a:t>
            </a:r>
            <a:endParaRPr sz="2000" dirty="0">
              <a:solidFill>
                <a:schemeClr val="lt1"/>
              </a:solidFill>
              <a:latin typeface="Georgia"/>
              <a:ea typeface="Georgia"/>
              <a:cs typeface="Georgia"/>
              <a:sym typeface="Georgia"/>
            </a:endParaRPr>
          </a:p>
          <a:p>
            <a:pPr marL="0" lvl="0" indent="0" algn="just" rtl="0">
              <a:spcBef>
                <a:spcPts val="0"/>
              </a:spcBef>
              <a:spcAft>
                <a:spcPts val="0"/>
              </a:spcAft>
              <a:buClr>
                <a:schemeClr val="dk1"/>
              </a:buClr>
              <a:buSzPts val="1100"/>
              <a:buFont typeface="Arial"/>
              <a:buNone/>
            </a:pPr>
            <a:r>
              <a:rPr lang="en-GB" sz="2000" dirty="0">
                <a:solidFill>
                  <a:schemeClr val="lt1"/>
                </a:solidFill>
                <a:latin typeface="Georgia"/>
                <a:ea typeface="Georgia"/>
                <a:cs typeface="Georgia"/>
                <a:sym typeface="Georgia"/>
              </a:rPr>
              <a:t>pigments compare from inception, to production and use?</a:t>
            </a:r>
            <a:endParaRPr sz="2000" b="1" dirty="0">
              <a:solidFill>
                <a:schemeClr val="accent2"/>
              </a:solidFill>
              <a:latin typeface="Georgia"/>
              <a:ea typeface="Georgia"/>
              <a:cs typeface="Georgia"/>
              <a:sym typeface="Georgia"/>
            </a:endParaRPr>
          </a:p>
          <a:p>
            <a:pPr marL="63500" lvl="0" algn="l" rtl="0">
              <a:spcBef>
                <a:spcPts val="0"/>
              </a:spcBef>
              <a:spcAft>
                <a:spcPts val="0"/>
              </a:spcAft>
              <a:buClr>
                <a:schemeClr val="lt1"/>
              </a:buClr>
              <a:buSzPts val="2600"/>
            </a:pPr>
            <a:endParaRPr lang="en-GB" sz="2600" b="1" dirty="0">
              <a:solidFill>
                <a:schemeClr val="accent2"/>
              </a:solidFill>
              <a:latin typeface="Georgia"/>
              <a:ea typeface="Georgia"/>
              <a:cs typeface="Georgia"/>
              <a:sym typeface="Georgia"/>
            </a:endParaRPr>
          </a:p>
          <a:p>
            <a:pPr marL="63500" lvl="0" algn="l" rtl="0">
              <a:spcBef>
                <a:spcPts val="0"/>
              </a:spcBef>
              <a:spcAft>
                <a:spcPts val="0"/>
              </a:spcAft>
              <a:buClr>
                <a:schemeClr val="lt1"/>
              </a:buClr>
              <a:buSzPts val="2600"/>
            </a:pPr>
            <a:r>
              <a:rPr lang="en-GB" sz="2600" b="1" i="1" dirty="0">
                <a:solidFill>
                  <a:schemeClr val="bg1"/>
                </a:solidFill>
                <a:latin typeface="Georgia"/>
                <a:ea typeface="Georgia"/>
                <a:cs typeface="Georgia"/>
                <a:sym typeface="Georgia"/>
              </a:rPr>
              <a:t>- </a:t>
            </a:r>
            <a:r>
              <a:rPr lang="en-GB" sz="2600" i="1" dirty="0">
                <a:solidFill>
                  <a:schemeClr val="lt1"/>
                </a:solidFill>
                <a:latin typeface="Georgia"/>
                <a:ea typeface="Georgia"/>
                <a:cs typeface="Georgia"/>
                <a:sym typeface="Georgia"/>
              </a:rPr>
              <a:t>Student Led Humanities Magazine</a:t>
            </a:r>
            <a:endParaRPr sz="2600" i="1" dirty="0">
              <a:solidFill>
                <a:schemeClr val="lt1"/>
              </a:solidFill>
              <a:latin typeface="Georgia"/>
              <a:ea typeface="Georgia"/>
              <a:cs typeface="Georgia"/>
              <a:sym typeface="Georgia"/>
            </a:endParaRPr>
          </a:p>
          <a:p>
            <a:pPr marL="0" lvl="0" indent="0" algn="l" rtl="0">
              <a:spcBef>
                <a:spcPts val="0"/>
              </a:spcBef>
              <a:spcAft>
                <a:spcPts val="0"/>
              </a:spcAft>
              <a:buNone/>
            </a:pPr>
            <a:endParaRPr sz="2800" b="1" dirty="0">
              <a:solidFill>
                <a:schemeClr val="accent2"/>
              </a:solidFill>
              <a:latin typeface="Georgia"/>
              <a:ea typeface="Georgia"/>
              <a:cs typeface="Georgia"/>
              <a:sym typeface="Georgia"/>
            </a:endParaRPr>
          </a:p>
          <a:p>
            <a:pPr marL="0" lvl="0" indent="0" algn="l" rtl="0">
              <a:spcBef>
                <a:spcPts val="0"/>
              </a:spcBef>
              <a:spcAft>
                <a:spcPts val="0"/>
              </a:spcAft>
              <a:buNone/>
            </a:pPr>
            <a:endParaRPr sz="2800" b="1" dirty="0">
              <a:solidFill>
                <a:schemeClr val="accent2"/>
              </a:solidFill>
              <a:latin typeface="Georgia"/>
              <a:ea typeface="Georgia"/>
              <a:cs typeface="Georgia"/>
              <a:sym typeface="Georgia"/>
            </a:endParaRPr>
          </a:p>
          <a:p>
            <a:pPr marL="0" lvl="0" indent="0" algn="l" rtl="0">
              <a:spcBef>
                <a:spcPts val="0"/>
              </a:spcBef>
              <a:spcAft>
                <a:spcPts val="0"/>
              </a:spcAft>
              <a:buNone/>
            </a:pPr>
            <a:endParaRPr sz="2800" b="1" dirty="0">
              <a:solidFill>
                <a:schemeClr val="accent2"/>
              </a:solidFill>
              <a:latin typeface="Georgia"/>
              <a:ea typeface="Georgia"/>
              <a:cs typeface="Georgia"/>
              <a:sym typeface="Georgia"/>
            </a:endParaRPr>
          </a:p>
          <a:p>
            <a:pPr marL="0" lvl="0" indent="0" algn="l" rtl="0">
              <a:spcBef>
                <a:spcPts val="0"/>
              </a:spcBef>
              <a:spcAft>
                <a:spcPts val="0"/>
              </a:spcAft>
              <a:buNone/>
            </a:pPr>
            <a:endParaRPr sz="2800" b="1" dirty="0">
              <a:solidFill>
                <a:schemeClr val="accent2"/>
              </a:solidFill>
              <a:latin typeface="Georgia"/>
              <a:ea typeface="Georgia"/>
              <a:cs typeface="Georgia"/>
              <a:sym typeface="Georgia"/>
            </a:endParaRPr>
          </a:p>
        </p:txBody>
      </p:sp>
      <p:pic>
        <p:nvPicPr>
          <p:cNvPr id="175" name="Google Shape;175;g2b26201b6e0_0_63"/>
          <p:cNvPicPr preferRelativeResize="0"/>
          <p:nvPr/>
        </p:nvPicPr>
        <p:blipFill>
          <a:blip r:embed="rId4">
            <a:alphaModFix/>
          </a:blip>
          <a:stretch>
            <a:fillRect/>
          </a:stretch>
        </p:blipFill>
        <p:spPr>
          <a:xfrm>
            <a:off x="7487650" y="5126325"/>
            <a:ext cx="4198874" cy="17316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g2b26201b6e0_0_50"/>
          <p:cNvSpPr/>
          <p:nvPr/>
        </p:nvSpPr>
        <p:spPr>
          <a:xfrm>
            <a:off x="0" y="292100"/>
            <a:ext cx="12192000" cy="787500"/>
          </a:xfrm>
          <a:prstGeom prst="rect">
            <a:avLst/>
          </a:prstGeom>
          <a:solidFill>
            <a:srgbClr val="C55A1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800"/>
              <a:buFont typeface="Arial"/>
              <a:buNone/>
            </a:pPr>
            <a:endParaRPr sz="2800" b="1">
              <a:solidFill>
                <a:schemeClr val="lt1"/>
              </a:solidFill>
              <a:latin typeface="Trebuchet MS"/>
              <a:ea typeface="Trebuchet MS"/>
              <a:cs typeface="Trebuchet MS"/>
              <a:sym typeface="Trebuchet MS"/>
            </a:endParaRPr>
          </a:p>
          <a:p>
            <a:pPr marL="0" marR="0" lvl="0" indent="0" algn="l" rtl="0">
              <a:lnSpc>
                <a:spcPct val="100000"/>
              </a:lnSpc>
              <a:spcBef>
                <a:spcPts val="0"/>
              </a:spcBef>
              <a:spcAft>
                <a:spcPts val="0"/>
              </a:spcAft>
              <a:buClr>
                <a:srgbClr val="000000"/>
              </a:buClr>
              <a:buSzPts val="2800"/>
              <a:buFont typeface="Arial"/>
              <a:buNone/>
            </a:pPr>
            <a:r>
              <a:rPr lang="en-GB" sz="2800">
                <a:solidFill>
                  <a:schemeClr val="lt1"/>
                </a:solidFill>
                <a:latin typeface="Georgia"/>
                <a:ea typeface="Georgia"/>
                <a:cs typeface="Georgia"/>
                <a:sym typeface="Georgia"/>
              </a:rPr>
              <a:t>Mύρτις: Το μέλλον της στο Ηνωμένο Βασίλειο</a:t>
            </a:r>
            <a:r>
              <a:rPr lang="en-GB" sz="2800" b="1">
                <a:solidFill>
                  <a:schemeClr val="lt1"/>
                </a:solidFill>
                <a:latin typeface="Trebuchet MS"/>
                <a:ea typeface="Trebuchet MS"/>
                <a:cs typeface="Trebuchet MS"/>
                <a:sym typeface="Trebuchet MS"/>
              </a:rPr>
              <a:t> </a:t>
            </a:r>
            <a:r>
              <a:rPr lang="en-GB" sz="2800">
                <a:solidFill>
                  <a:schemeClr val="lt1"/>
                </a:solidFill>
                <a:latin typeface="Georgia"/>
                <a:ea typeface="Georgia"/>
                <a:cs typeface="Georgia"/>
                <a:sym typeface="Georgia"/>
              </a:rPr>
              <a:t> </a:t>
            </a:r>
            <a:endParaRPr sz="2800">
              <a:solidFill>
                <a:schemeClr val="lt1"/>
              </a:solidFill>
              <a:latin typeface="Georgia"/>
              <a:ea typeface="Georgia"/>
              <a:cs typeface="Georgia"/>
              <a:sym typeface="Georgia"/>
            </a:endParaRPr>
          </a:p>
          <a:p>
            <a:pPr marL="0" marR="0" lvl="0" indent="0" algn="l" rtl="0">
              <a:lnSpc>
                <a:spcPct val="100000"/>
              </a:lnSpc>
              <a:spcBef>
                <a:spcPts val="0"/>
              </a:spcBef>
              <a:spcAft>
                <a:spcPts val="0"/>
              </a:spcAft>
              <a:buClr>
                <a:srgbClr val="000000"/>
              </a:buClr>
              <a:buSzPts val="2800"/>
              <a:buFont typeface="Arial"/>
              <a:buNone/>
            </a:pPr>
            <a:r>
              <a:rPr lang="en-GB" sz="2800" b="1">
                <a:solidFill>
                  <a:schemeClr val="lt1"/>
                </a:solidFill>
                <a:latin typeface="Trebuchet MS"/>
                <a:ea typeface="Trebuchet MS"/>
                <a:cs typeface="Trebuchet MS"/>
                <a:sym typeface="Trebuchet MS"/>
              </a:rPr>
              <a:t>  </a:t>
            </a:r>
            <a:endParaRPr sz="1400" b="1" i="0" u="none" strike="noStrike" cap="none">
              <a:solidFill>
                <a:srgbClr val="000000"/>
              </a:solidFill>
            </a:endParaRPr>
          </a:p>
        </p:txBody>
      </p:sp>
      <p:sp>
        <p:nvSpPr>
          <p:cNvPr id="181" name="Google Shape;181;g2b26201b6e0_0_50"/>
          <p:cNvSpPr txBox="1"/>
          <p:nvPr/>
        </p:nvSpPr>
        <p:spPr>
          <a:xfrm>
            <a:off x="414950" y="1282575"/>
            <a:ext cx="11475300" cy="2769959"/>
          </a:xfrm>
          <a:prstGeom prst="rect">
            <a:avLst/>
          </a:prstGeom>
          <a:noFill/>
          <a:ln>
            <a:noFill/>
          </a:ln>
        </p:spPr>
        <p:txBody>
          <a:bodyPr spcFirstLastPara="1" wrap="square" lIns="91425" tIns="91425" rIns="91425" bIns="91425" anchor="t" anchorCtr="0">
            <a:spAutoFit/>
          </a:bodyPr>
          <a:lstStyle/>
          <a:p>
            <a:pPr marL="76200" lvl="0" algn="l" rtl="0">
              <a:spcBef>
                <a:spcPts val="0"/>
              </a:spcBef>
              <a:spcAft>
                <a:spcPts val="0"/>
              </a:spcAft>
              <a:buClr>
                <a:schemeClr val="lt1"/>
              </a:buClr>
              <a:buSzPts val="2400"/>
            </a:pPr>
            <a:r>
              <a:rPr lang="en-GB" sz="2400" dirty="0">
                <a:solidFill>
                  <a:schemeClr val="lt1"/>
                </a:solidFill>
                <a:latin typeface="Georgia"/>
                <a:ea typeface="Georgia"/>
                <a:cs typeface="Georgia"/>
                <a:sym typeface="Georgia"/>
              </a:rPr>
              <a:t>- Classics for all: </a:t>
            </a:r>
            <a:r>
              <a:rPr lang="en-GB" sz="2400" u="sng" dirty="0">
                <a:solidFill>
                  <a:schemeClr val="hlink"/>
                </a:solidFill>
                <a:latin typeface="Georgia"/>
                <a:ea typeface="Georgia"/>
                <a:cs typeface="Georgia"/>
                <a:sym typeface="Georgia"/>
                <a:hlinkClick r:id="rId3"/>
              </a:rPr>
              <a:t>https://classicsforall.org.uk/</a:t>
            </a:r>
            <a:endParaRPr sz="2400" dirty="0">
              <a:solidFill>
                <a:schemeClr val="lt1"/>
              </a:solidFill>
              <a:latin typeface="Georgia"/>
              <a:ea typeface="Georgia"/>
              <a:cs typeface="Georgia"/>
              <a:sym typeface="Georgia"/>
            </a:endParaRPr>
          </a:p>
          <a:p>
            <a:pPr marL="76200" lvl="0" algn="l" rtl="0">
              <a:spcBef>
                <a:spcPts val="0"/>
              </a:spcBef>
              <a:spcAft>
                <a:spcPts val="0"/>
              </a:spcAft>
              <a:buClr>
                <a:schemeClr val="lt1"/>
              </a:buClr>
              <a:buSzPts val="2400"/>
            </a:pPr>
            <a:endParaRPr lang="en-GB" sz="2400" dirty="0">
              <a:solidFill>
                <a:schemeClr val="lt1"/>
              </a:solidFill>
              <a:latin typeface="Georgia"/>
              <a:ea typeface="Georgia"/>
              <a:cs typeface="Georgia"/>
              <a:sym typeface="Georgia"/>
            </a:endParaRPr>
          </a:p>
          <a:p>
            <a:pPr marL="76200" lvl="0" algn="l" rtl="0">
              <a:spcBef>
                <a:spcPts val="0"/>
              </a:spcBef>
              <a:spcAft>
                <a:spcPts val="0"/>
              </a:spcAft>
              <a:buClr>
                <a:schemeClr val="lt1"/>
              </a:buClr>
              <a:buSzPts val="2400"/>
            </a:pPr>
            <a:r>
              <a:rPr lang="en-GB" sz="2400" dirty="0">
                <a:solidFill>
                  <a:schemeClr val="lt1"/>
                </a:solidFill>
                <a:latin typeface="Georgia"/>
                <a:ea typeface="Georgia"/>
                <a:cs typeface="Georgia"/>
                <a:sym typeface="Georgia"/>
              </a:rPr>
              <a:t>- Iris Project:</a:t>
            </a:r>
            <a:endParaRPr sz="2400" dirty="0">
              <a:solidFill>
                <a:schemeClr val="lt1"/>
              </a:solidFill>
              <a:latin typeface="Georgia"/>
              <a:ea typeface="Georgia"/>
              <a:cs typeface="Georgia"/>
              <a:sym typeface="Georgia"/>
            </a:endParaRPr>
          </a:p>
          <a:p>
            <a:pPr marL="457200" lvl="0" indent="0" algn="l" rtl="0">
              <a:spcBef>
                <a:spcPts val="0"/>
              </a:spcBef>
              <a:spcAft>
                <a:spcPts val="0"/>
              </a:spcAft>
              <a:buNone/>
            </a:pPr>
            <a:r>
              <a:rPr lang="en-GB" sz="2400" u="sng" dirty="0">
                <a:solidFill>
                  <a:schemeClr val="hlink"/>
                </a:solidFill>
                <a:latin typeface="Georgia"/>
                <a:ea typeface="Georgia"/>
                <a:cs typeface="Georgia"/>
                <a:sym typeface="Georgia"/>
                <a:hlinkClick r:id="rId4"/>
              </a:rPr>
              <a:t>http://irisproject.org.uk/index.php/the-iris-project/projects/classics-in-communities</a:t>
            </a:r>
            <a:r>
              <a:rPr lang="en-GB" sz="2400" dirty="0">
                <a:solidFill>
                  <a:schemeClr val="lt1"/>
                </a:solidFill>
                <a:latin typeface="Georgia"/>
                <a:ea typeface="Georgia"/>
                <a:cs typeface="Georgia"/>
                <a:sym typeface="Georgia"/>
              </a:rPr>
              <a:t> </a:t>
            </a:r>
            <a:endParaRPr sz="2400" dirty="0">
              <a:solidFill>
                <a:schemeClr val="lt1"/>
              </a:solidFill>
              <a:latin typeface="Georgia"/>
              <a:ea typeface="Georgia"/>
              <a:cs typeface="Georgia"/>
              <a:sym typeface="Georgia"/>
            </a:endParaRPr>
          </a:p>
          <a:p>
            <a:pPr marL="457200" lvl="0" indent="0" algn="l" rtl="0">
              <a:spcBef>
                <a:spcPts val="0"/>
              </a:spcBef>
              <a:spcAft>
                <a:spcPts val="0"/>
              </a:spcAft>
              <a:buNone/>
            </a:pPr>
            <a:endParaRPr sz="2400" dirty="0">
              <a:solidFill>
                <a:schemeClr val="lt1"/>
              </a:solidFill>
              <a:latin typeface="Georgia"/>
              <a:ea typeface="Georgia"/>
              <a:cs typeface="Georgia"/>
              <a:sym typeface="Georgia"/>
            </a:endParaRPr>
          </a:p>
          <a:p>
            <a:pPr marL="76200" lvl="0" algn="l" rtl="0">
              <a:spcBef>
                <a:spcPts val="0"/>
              </a:spcBef>
              <a:spcAft>
                <a:spcPts val="0"/>
              </a:spcAft>
              <a:buClr>
                <a:schemeClr val="lt1"/>
              </a:buClr>
              <a:buSzPts val="2400"/>
            </a:pPr>
            <a:r>
              <a:rPr lang="en-GB" sz="2400" dirty="0">
                <a:solidFill>
                  <a:schemeClr val="lt1"/>
                </a:solidFill>
                <a:latin typeface="Georgia"/>
                <a:ea typeface="Georgia"/>
                <a:cs typeface="Georgia"/>
                <a:sym typeface="Georgia"/>
              </a:rPr>
              <a:t>- Classical Association: </a:t>
            </a:r>
            <a:r>
              <a:rPr lang="en-GB" sz="2400" u="sng" dirty="0">
                <a:solidFill>
                  <a:schemeClr val="hlink"/>
                </a:solidFill>
                <a:latin typeface="Georgia"/>
                <a:ea typeface="Georgia"/>
                <a:cs typeface="Georgia"/>
                <a:sym typeface="Georgia"/>
                <a:hlinkClick r:id="rId5"/>
              </a:rPr>
              <a:t>https://classicalassociation.org/</a:t>
            </a:r>
            <a:r>
              <a:rPr lang="en-GB" sz="2400" dirty="0">
                <a:solidFill>
                  <a:schemeClr val="lt1"/>
                </a:solidFill>
                <a:latin typeface="Georgia"/>
                <a:ea typeface="Georgia"/>
                <a:cs typeface="Georgia"/>
                <a:sym typeface="Georgia"/>
              </a:rPr>
              <a:t> </a:t>
            </a:r>
            <a:endParaRPr sz="2400" dirty="0">
              <a:solidFill>
                <a:schemeClr val="lt1"/>
              </a:solidFill>
              <a:latin typeface="Georgia"/>
              <a:ea typeface="Georgia"/>
              <a:cs typeface="Georgia"/>
              <a:sym typeface="Georgia"/>
            </a:endParaRPr>
          </a:p>
        </p:txBody>
      </p:sp>
      <p:pic>
        <p:nvPicPr>
          <p:cNvPr id="182" name="Google Shape;182;g2b26201b6e0_0_50"/>
          <p:cNvPicPr preferRelativeResize="0"/>
          <p:nvPr/>
        </p:nvPicPr>
        <p:blipFill>
          <a:blip r:embed="rId6">
            <a:alphaModFix/>
          </a:blip>
          <a:stretch>
            <a:fillRect/>
          </a:stretch>
        </p:blipFill>
        <p:spPr>
          <a:xfrm>
            <a:off x="4092625" y="4908350"/>
            <a:ext cx="3162300" cy="14478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2"/>
          <p:cNvSpPr/>
          <p:nvPr/>
        </p:nvSpPr>
        <p:spPr>
          <a:xfrm>
            <a:off x="0" y="337375"/>
            <a:ext cx="12192000" cy="787500"/>
          </a:xfrm>
          <a:prstGeom prst="rect">
            <a:avLst/>
          </a:prstGeom>
          <a:solidFill>
            <a:srgbClr val="C55A1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800"/>
              <a:buFont typeface="Arial"/>
              <a:buNone/>
            </a:pPr>
            <a:r>
              <a:rPr lang="en-GB" sz="2800" i="0" u="none" strike="noStrike" cap="none">
                <a:solidFill>
                  <a:schemeClr val="lt1"/>
                </a:solidFill>
                <a:latin typeface="Georgia"/>
                <a:ea typeface="Georgia"/>
                <a:cs typeface="Georgia"/>
                <a:sym typeface="Georgia"/>
              </a:rPr>
              <a:t> </a:t>
            </a:r>
            <a:r>
              <a:rPr lang="en-GB" sz="2800">
                <a:solidFill>
                  <a:schemeClr val="lt1"/>
                </a:solidFill>
                <a:latin typeface="Georgia"/>
                <a:ea typeface="Georgia"/>
                <a:cs typeface="Georgia"/>
                <a:sym typeface="Georgia"/>
              </a:rPr>
              <a:t>Η πρώτη μας συνάντηση με τη Μύρτιδα το 2017</a:t>
            </a:r>
            <a:endParaRPr sz="1400" i="0" u="none" strike="noStrike" cap="none">
              <a:solidFill>
                <a:srgbClr val="000000"/>
              </a:solidFill>
              <a:latin typeface="Georgia"/>
              <a:ea typeface="Georgia"/>
              <a:cs typeface="Georgia"/>
              <a:sym typeface="Georgia"/>
            </a:endParaRPr>
          </a:p>
        </p:txBody>
      </p:sp>
      <p:sp>
        <p:nvSpPr>
          <p:cNvPr id="99" name="Google Shape;99;p2"/>
          <p:cNvSpPr txBox="1"/>
          <p:nvPr/>
        </p:nvSpPr>
        <p:spPr>
          <a:xfrm>
            <a:off x="75" y="1305200"/>
            <a:ext cx="12192000" cy="5448900"/>
          </a:xfrm>
          <a:prstGeom prst="rect">
            <a:avLst/>
          </a:prstGeom>
          <a:noFill/>
          <a:ln>
            <a:noFill/>
          </a:ln>
        </p:spPr>
        <p:txBody>
          <a:bodyPr spcFirstLastPara="1" wrap="square" lIns="91425" tIns="45700" rIns="91425" bIns="45700" anchor="t" anchorCtr="0">
            <a:spAutoFit/>
          </a:bodyPr>
          <a:lstStyle/>
          <a:p>
            <a:pPr marL="4572000" marR="0" lvl="0" indent="0" algn="l" rtl="0">
              <a:lnSpc>
                <a:spcPct val="100000"/>
              </a:lnSpc>
              <a:spcBef>
                <a:spcPts val="0"/>
              </a:spcBef>
              <a:spcAft>
                <a:spcPts val="0"/>
              </a:spcAft>
              <a:buClr>
                <a:srgbClr val="000000"/>
              </a:buClr>
              <a:buSzPts val="4000"/>
              <a:buFont typeface="Arial"/>
              <a:buNone/>
            </a:pPr>
            <a:r>
              <a:rPr lang="en-GB" sz="2800" i="1">
                <a:solidFill>
                  <a:schemeClr val="lt1"/>
                </a:solidFill>
                <a:latin typeface="Georgia"/>
                <a:ea typeface="Georgia"/>
                <a:cs typeface="Georgia"/>
                <a:sym typeface="Georgia"/>
              </a:rPr>
              <a:t> Καλειδοσκόπιο</a:t>
            </a:r>
            <a:r>
              <a:rPr lang="en-GB" sz="2800" i="1">
                <a:solidFill>
                  <a:srgbClr val="C55A11"/>
                </a:solidFill>
                <a:latin typeface="Georgia"/>
                <a:ea typeface="Georgia"/>
                <a:cs typeface="Georgia"/>
                <a:sym typeface="Georgia"/>
              </a:rPr>
              <a:t> </a:t>
            </a:r>
            <a:endParaRPr sz="2800" i="1">
              <a:solidFill>
                <a:srgbClr val="C55A11"/>
              </a:solidFill>
              <a:latin typeface="Georgia"/>
              <a:ea typeface="Georgia"/>
              <a:cs typeface="Georgia"/>
              <a:sym typeface="Georgia"/>
            </a:endParaRPr>
          </a:p>
          <a:p>
            <a:pPr marL="0" marR="0" lvl="0" indent="0" algn="l" rtl="0">
              <a:lnSpc>
                <a:spcPct val="100000"/>
              </a:lnSpc>
              <a:spcBef>
                <a:spcPts val="0"/>
              </a:spcBef>
              <a:spcAft>
                <a:spcPts val="0"/>
              </a:spcAft>
              <a:buClr>
                <a:srgbClr val="000000"/>
              </a:buClr>
              <a:buSzPts val="4000"/>
              <a:buFont typeface="Arial"/>
              <a:buNone/>
            </a:pPr>
            <a:r>
              <a:rPr lang="en-GB" sz="2800" i="1">
                <a:solidFill>
                  <a:schemeClr val="lt1"/>
                </a:solidFill>
                <a:latin typeface="Georgia"/>
                <a:ea typeface="Georgia"/>
                <a:cs typeface="Georgia"/>
                <a:sym typeface="Georgia"/>
              </a:rPr>
              <a:t>(5 μαθήματα - 1 ώρα την εβδομάδα - μαθητές ηλικίας 14-16 ετών):</a:t>
            </a:r>
            <a:endParaRPr sz="2800" i="1">
              <a:solidFill>
                <a:schemeClr val="lt1"/>
              </a:solidFill>
              <a:latin typeface="Georgia"/>
              <a:ea typeface="Georgia"/>
              <a:cs typeface="Georgia"/>
              <a:sym typeface="Georgia"/>
            </a:endParaRPr>
          </a:p>
          <a:p>
            <a:pPr marL="0" marR="0" lvl="0" indent="0" algn="l" rtl="0">
              <a:lnSpc>
                <a:spcPct val="100000"/>
              </a:lnSpc>
              <a:spcBef>
                <a:spcPts val="0"/>
              </a:spcBef>
              <a:spcAft>
                <a:spcPts val="0"/>
              </a:spcAft>
              <a:buClr>
                <a:srgbClr val="000000"/>
              </a:buClr>
              <a:buSzPts val="4000"/>
              <a:buFont typeface="Arial"/>
              <a:buNone/>
            </a:pPr>
            <a:endParaRPr sz="2200">
              <a:solidFill>
                <a:schemeClr val="lt1"/>
              </a:solidFill>
              <a:latin typeface="Georgia"/>
              <a:ea typeface="Georgia"/>
              <a:cs typeface="Georgia"/>
              <a:sym typeface="Georgia"/>
            </a:endParaRPr>
          </a:p>
          <a:p>
            <a:pPr marL="457200" marR="0" lvl="0" indent="-368300" algn="l" rtl="0">
              <a:lnSpc>
                <a:spcPct val="100000"/>
              </a:lnSpc>
              <a:spcBef>
                <a:spcPts val="0"/>
              </a:spcBef>
              <a:spcAft>
                <a:spcPts val="0"/>
              </a:spcAft>
              <a:buClr>
                <a:schemeClr val="lt1"/>
              </a:buClr>
              <a:buSzPts val="2200"/>
              <a:buFont typeface="Georgia"/>
              <a:buAutoNum type="arabicPeriod"/>
            </a:pPr>
            <a:r>
              <a:rPr lang="en-GB" sz="2200">
                <a:solidFill>
                  <a:schemeClr val="lt1"/>
                </a:solidFill>
                <a:latin typeface="Georgia"/>
                <a:ea typeface="Georgia"/>
                <a:cs typeface="Georgia"/>
                <a:sym typeface="Georgia"/>
              </a:rPr>
              <a:t>Enslaved, Country and Citizen Women</a:t>
            </a:r>
            <a:endParaRPr sz="2200">
              <a:solidFill>
                <a:schemeClr val="lt1"/>
              </a:solidFill>
              <a:latin typeface="Georgia"/>
              <a:ea typeface="Georgia"/>
              <a:cs typeface="Georgia"/>
              <a:sym typeface="Georgia"/>
            </a:endParaRPr>
          </a:p>
          <a:p>
            <a:pPr marL="457200" marR="0" lvl="0" indent="0" algn="l" rtl="0">
              <a:lnSpc>
                <a:spcPct val="100000"/>
              </a:lnSpc>
              <a:spcBef>
                <a:spcPts val="0"/>
              </a:spcBef>
              <a:spcAft>
                <a:spcPts val="0"/>
              </a:spcAft>
              <a:buNone/>
            </a:pPr>
            <a:endParaRPr sz="2200">
              <a:solidFill>
                <a:schemeClr val="lt1"/>
              </a:solidFill>
              <a:latin typeface="Georgia"/>
              <a:ea typeface="Georgia"/>
              <a:cs typeface="Georgia"/>
              <a:sym typeface="Georgia"/>
            </a:endParaRPr>
          </a:p>
          <a:p>
            <a:pPr marL="457200" marR="0" lvl="0" indent="-368300" algn="l" rtl="0">
              <a:lnSpc>
                <a:spcPct val="100000"/>
              </a:lnSpc>
              <a:spcBef>
                <a:spcPts val="0"/>
              </a:spcBef>
              <a:spcAft>
                <a:spcPts val="0"/>
              </a:spcAft>
              <a:buClr>
                <a:schemeClr val="lt1"/>
              </a:buClr>
              <a:buSzPts val="2200"/>
              <a:buFont typeface="Georgia"/>
              <a:buAutoNum type="arabicPeriod"/>
            </a:pPr>
            <a:r>
              <a:rPr lang="en-GB" sz="2200">
                <a:solidFill>
                  <a:schemeClr val="lt1"/>
                </a:solidFill>
                <a:latin typeface="Georgia"/>
                <a:ea typeface="Georgia"/>
                <a:cs typeface="Georgia"/>
                <a:sym typeface="Georgia"/>
              </a:rPr>
              <a:t>Reproductive Capacity, Motherhood and Housekeeping </a:t>
            </a:r>
            <a:endParaRPr sz="2200">
              <a:solidFill>
                <a:schemeClr val="lt1"/>
              </a:solidFill>
              <a:latin typeface="Georgia"/>
              <a:ea typeface="Georgia"/>
              <a:cs typeface="Georgia"/>
              <a:sym typeface="Georgia"/>
            </a:endParaRPr>
          </a:p>
          <a:p>
            <a:pPr marL="457200" marR="0" lvl="0" indent="0" algn="l" rtl="0">
              <a:lnSpc>
                <a:spcPct val="100000"/>
              </a:lnSpc>
              <a:spcBef>
                <a:spcPts val="0"/>
              </a:spcBef>
              <a:spcAft>
                <a:spcPts val="0"/>
              </a:spcAft>
              <a:buNone/>
            </a:pPr>
            <a:endParaRPr sz="2200">
              <a:solidFill>
                <a:schemeClr val="lt1"/>
              </a:solidFill>
              <a:latin typeface="Georgia"/>
              <a:ea typeface="Georgia"/>
              <a:cs typeface="Georgia"/>
              <a:sym typeface="Georgia"/>
            </a:endParaRPr>
          </a:p>
          <a:p>
            <a:pPr marL="457200" marR="0" lvl="0" indent="-368300" algn="l" rtl="0">
              <a:lnSpc>
                <a:spcPct val="100000"/>
              </a:lnSpc>
              <a:spcBef>
                <a:spcPts val="0"/>
              </a:spcBef>
              <a:spcAft>
                <a:spcPts val="0"/>
              </a:spcAft>
              <a:buClr>
                <a:schemeClr val="lt1"/>
              </a:buClr>
              <a:buSzPts val="2200"/>
              <a:buFont typeface="Georgia"/>
              <a:buAutoNum type="arabicPeriod"/>
            </a:pPr>
            <a:r>
              <a:rPr lang="en-GB" sz="2200">
                <a:solidFill>
                  <a:schemeClr val="lt1"/>
                </a:solidFill>
                <a:latin typeface="Georgia"/>
                <a:ea typeface="Georgia"/>
                <a:cs typeface="Georgia"/>
                <a:sym typeface="Georgia"/>
              </a:rPr>
              <a:t>Women’s roles as rulers, writers, characters and readers of ancient literature</a:t>
            </a:r>
            <a:endParaRPr sz="2200">
              <a:solidFill>
                <a:schemeClr val="lt1"/>
              </a:solidFill>
              <a:latin typeface="Georgia"/>
              <a:ea typeface="Georgia"/>
              <a:cs typeface="Georgia"/>
              <a:sym typeface="Georgia"/>
            </a:endParaRPr>
          </a:p>
          <a:p>
            <a:pPr marL="457200" marR="0" lvl="0" indent="0" algn="l" rtl="0">
              <a:lnSpc>
                <a:spcPct val="100000"/>
              </a:lnSpc>
              <a:spcBef>
                <a:spcPts val="0"/>
              </a:spcBef>
              <a:spcAft>
                <a:spcPts val="0"/>
              </a:spcAft>
              <a:buNone/>
            </a:pPr>
            <a:endParaRPr sz="2200">
              <a:solidFill>
                <a:schemeClr val="lt1"/>
              </a:solidFill>
              <a:latin typeface="Georgia"/>
              <a:ea typeface="Georgia"/>
              <a:cs typeface="Georgia"/>
              <a:sym typeface="Georgia"/>
            </a:endParaRPr>
          </a:p>
          <a:p>
            <a:pPr marL="457200" marR="0" lvl="0" indent="-368300" algn="l" rtl="0">
              <a:lnSpc>
                <a:spcPct val="100000"/>
              </a:lnSpc>
              <a:spcBef>
                <a:spcPts val="0"/>
              </a:spcBef>
              <a:spcAft>
                <a:spcPts val="0"/>
              </a:spcAft>
              <a:buClr>
                <a:schemeClr val="lt1"/>
              </a:buClr>
              <a:buSzPts val="2200"/>
              <a:buFont typeface="Georgia"/>
              <a:buAutoNum type="arabicPeriod"/>
            </a:pPr>
            <a:r>
              <a:rPr lang="en-GB" sz="2200">
                <a:solidFill>
                  <a:srgbClr val="FF9900"/>
                </a:solidFill>
                <a:latin typeface="Georgia"/>
                <a:ea typeface="Georgia"/>
                <a:cs typeface="Georgia"/>
                <a:sym typeface="Georgia"/>
              </a:rPr>
              <a:t>Female Childhood: The Mystery of Myrtis (speakers)</a:t>
            </a:r>
            <a:endParaRPr sz="2200">
              <a:solidFill>
                <a:srgbClr val="FF9900"/>
              </a:solidFill>
              <a:latin typeface="Georgia"/>
              <a:ea typeface="Georgia"/>
              <a:cs typeface="Georgia"/>
              <a:sym typeface="Georgia"/>
            </a:endParaRPr>
          </a:p>
          <a:p>
            <a:pPr marL="457200" marR="0" lvl="0" indent="0" algn="l" rtl="0">
              <a:lnSpc>
                <a:spcPct val="100000"/>
              </a:lnSpc>
              <a:spcBef>
                <a:spcPts val="0"/>
              </a:spcBef>
              <a:spcAft>
                <a:spcPts val="0"/>
              </a:spcAft>
              <a:buNone/>
            </a:pPr>
            <a:endParaRPr sz="2200">
              <a:solidFill>
                <a:srgbClr val="FF9900"/>
              </a:solidFill>
              <a:latin typeface="Georgia"/>
              <a:ea typeface="Georgia"/>
              <a:cs typeface="Georgia"/>
              <a:sym typeface="Georgia"/>
            </a:endParaRPr>
          </a:p>
          <a:p>
            <a:pPr marL="457200" marR="0" lvl="0" indent="-368300" algn="l" rtl="0">
              <a:lnSpc>
                <a:spcPct val="100000"/>
              </a:lnSpc>
              <a:spcBef>
                <a:spcPts val="0"/>
              </a:spcBef>
              <a:spcAft>
                <a:spcPts val="0"/>
              </a:spcAft>
              <a:buClr>
                <a:schemeClr val="lt1"/>
              </a:buClr>
              <a:buSzPts val="2200"/>
              <a:buFont typeface="Georgia"/>
              <a:buAutoNum type="arabicPeriod"/>
            </a:pPr>
            <a:r>
              <a:rPr lang="en-GB" sz="2200">
                <a:solidFill>
                  <a:schemeClr val="lt1"/>
                </a:solidFill>
                <a:latin typeface="Georgia"/>
                <a:ea typeface="Georgia"/>
                <a:cs typeface="Georgia"/>
                <a:sym typeface="Georgia"/>
              </a:rPr>
              <a:t>Analysing and approaching sources from the perspective of modern criticism (e.g. feminist approach).  </a:t>
            </a:r>
            <a:endParaRPr sz="2400">
              <a:solidFill>
                <a:srgbClr val="C55A11"/>
              </a:solidFill>
              <a:latin typeface="Batang"/>
              <a:ea typeface="Batang"/>
              <a:cs typeface="Batang"/>
              <a:sym typeface="Batang"/>
            </a:endParaRPr>
          </a:p>
          <a:p>
            <a:pPr marL="0" marR="0" lvl="0" indent="0" algn="l" rtl="0">
              <a:lnSpc>
                <a:spcPct val="100000"/>
              </a:lnSpc>
              <a:spcBef>
                <a:spcPts val="0"/>
              </a:spcBef>
              <a:spcAft>
                <a:spcPts val="0"/>
              </a:spcAft>
              <a:buClr>
                <a:srgbClr val="000000"/>
              </a:buClr>
              <a:buSzPts val="4000"/>
              <a:buFont typeface="Arial"/>
              <a:buNone/>
            </a:pPr>
            <a:endParaRPr sz="2400">
              <a:solidFill>
                <a:srgbClr val="C55A11"/>
              </a:solidFill>
              <a:latin typeface="Batang"/>
              <a:ea typeface="Batang"/>
              <a:cs typeface="Batang"/>
              <a:sym typeface="Batang"/>
            </a:endParaRPr>
          </a:p>
          <a:p>
            <a:pPr marL="0" marR="0" lvl="0" indent="0" algn="l" rtl="0">
              <a:lnSpc>
                <a:spcPct val="100000"/>
              </a:lnSpc>
              <a:spcBef>
                <a:spcPts val="0"/>
              </a:spcBef>
              <a:spcAft>
                <a:spcPts val="0"/>
              </a:spcAft>
              <a:buClr>
                <a:srgbClr val="000000"/>
              </a:buClr>
              <a:buSzPts val="4000"/>
              <a:buFont typeface="Arial"/>
              <a:buNone/>
            </a:pPr>
            <a:r>
              <a:rPr lang="en-GB" sz="2600" u="sng">
                <a:solidFill>
                  <a:schemeClr val="hlink"/>
                </a:solidFill>
                <a:latin typeface="Batang"/>
                <a:ea typeface="Batang"/>
                <a:cs typeface="Batang"/>
                <a:sym typeface="Batang"/>
                <a:hlinkClick r:id="rId3"/>
              </a:rPr>
              <a:t>https://oxfordhigh.gdst.net/kaleidoscope-day-2023/</a:t>
            </a:r>
            <a:r>
              <a:rPr lang="en-GB" sz="2600">
                <a:solidFill>
                  <a:srgbClr val="C55A11"/>
                </a:solidFill>
                <a:latin typeface="Batang"/>
                <a:ea typeface="Batang"/>
                <a:cs typeface="Batang"/>
                <a:sym typeface="Batang"/>
              </a:rPr>
              <a:t> </a:t>
            </a:r>
            <a:endParaRPr sz="2400">
              <a:solidFill>
                <a:srgbClr val="C55A11"/>
              </a:solidFill>
              <a:latin typeface="Batang"/>
              <a:ea typeface="Batang"/>
              <a:cs typeface="Batang"/>
              <a:sym typeface="Batang"/>
            </a:endParaRPr>
          </a:p>
        </p:txBody>
      </p:sp>
      <p:pic>
        <p:nvPicPr>
          <p:cNvPr id="100" name="Google Shape;100;p2"/>
          <p:cNvPicPr preferRelativeResize="0"/>
          <p:nvPr/>
        </p:nvPicPr>
        <p:blipFill>
          <a:blip r:embed="rId4">
            <a:alphaModFix/>
          </a:blip>
          <a:stretch>
            <a:fillRect/>
          </a:stretch>
        </p:blipFill>
        <p:spPr>
          <a:xfrm>
            <a:off x="10924048" y="2278450"/>
            <a:ext cx="1147200" cy="1901249"/>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g2b20b5e5a7c_0_11"/>
          <p:cNvSpPr/>
          <p:nvPr/>
        </p:nvSpPr>
        <p:spPr>
          <a:xfrm>
            <a:off x="0" y="337375"/>
            <a:ext cx="12192000" cy="787500"/>
          </a:xfrm>
          <a:prstGeom prst="rect">
            <a:avLst/>
          </a:prstGeom>
          <a:solidFill>
            <a:srgbClr val="C55A1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800"/>
              <a:buFont typeface="Arial"/>
              <a:buNone/>
            </a:pPr>
            <a:r>
              <a:rPr lang="en-GB" sz="2800" i="0" u="none" strike="noStrike" cap="none">
                <a:solidFill>
                  <a:schemeClr val="lt1"/>
                </a:solidFill>
                <a:latin typeface="Georgia"/>
                <a:ea typeface="Georgia"/>
                <a:cs typeface="Georgia"/>
                <a:sym typeface="Georgia"/>
              </a:rPr>
              <a:t> </a:t>
            </a:r>
            <a:r>
              <a:rPr lang="en-GB" sz="2800">
                <a:solidFill>
                  <a:schemeClr val="lt1"/>
                </a:solidFill>
                <a:latin typeface="Georgia"/>
                <a:ea typeface="Georgia"/>
                <a:cs typeface="Georgia"/>
                <a:sym typeface="Georgia"/>
              </a:rPr>
              <a:t>2017-σήμερα: Πώς μας βοηθάει η Μύρτις</a:t>
            </a:r>
            <a:endParaRPr sz="1400" i="0" u="none" strike="noStrike" cap="none">
              <a:solidFill>
                <a:srgbClr val="000000"/>
              </a:solidFill>
              <a:latin typeface="Georgia"/>
              <a:ea typeface="Georgia"/>
              <a:cs typeface="Georgia"/>
              <a:sym typeface="Georgia"/>
            </a:endParaRPr>
          </a:p>
        </p:txBody>
      </p:sp>
      <p:sp>
        <p:nvSpPr>
          <p:cNvPr id="106" name="Google Shape;106;g2b20b5e5a7c_0_11"/>
          <p:cNvSpPr txBox="1"/>
          <p:nvPr/>
        </p:nvSpPr>
        <p:spPr>
          <a:xfrm>
            <a:off x="369675" y="1305200"/>
            <a:ext cx="11588400" cy="54489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000"/>
              <a:buFont typeface="Arial"/>
              <a:buNone/>
            </a:pPr>
            <a:r>
              <a:rPr lang="en-GB" sz="2400" i="1">
                <a:solidFill>
                  <a:schemeClr val="lt1"/>
                </a:solidFill>
                <a:latin typeface="Georgia"/>
                <a:ea typeface="Georgia"/>
                <a:cs typeface="Georgia"/>
                <a:sym typeface="Georgia"/>
              </a:rPr>
              <a:t>Λίγα λόγια για τo Oxford High School GDST</a:t>
            </a:r>
            <a:endParaRPr sz="2400" i="1">
              <a:solidFill>
                <a:schemeClr val="lt1"/>
              </a:solidFill>
              <a:latin typeface="Georgia"/>
              <a:ea typeface="Georgia"/>
              <a:cs typeface="Georgia"/>
              <a:sym typeface="Georgia"/>
            </a:endParaRPr>
          </a:p>
          <a:p>
            <a:pPr marL="0" marR="0" lvl="0" indent="0" algn="l" rtl="0">
              <a:lnSpc>
                <a:spcPct val="100000"/>
              </a:lnSpc>
              <a:spcBef>
                <a:spcPts val="0"/>
              </a:spcBef>
              <a:spcAft>
                <a:spcPts val="0"/>
              </a:spcAft>
              <a:buClr>
                <a:srgbClr val="000000"/>
              </a:buClr>
              <a:buSzPts val="4000"/>
              <a:buFont typeface="Arial"/>
              <a:buNone/>
            </a:pPr>
            <a:endParaRPr sz="2000">
              <a:solidFill>
                <a:srgbClr val="C55A11"/>
              </a:solidFill>
              <a:latin typeface="Georgia"/>
              <a:ea typeface="Georgia"/>
              <a:cs typeface="Georgia"/>
              <a:sym typeface="Georgia"/>
            </a:endParaRPr>
          </a:p>
          <a:p>
            <a:pPr marL="457200" lvl="0" indent="-355600" algn="l" rtl="0">
              <a:spcBef>
                <a:spcPts val="0"/>
              </a:spcBef>
              <a:spcAft>
                <a:spcPts val="0"/>
              </a:spcAft>
              <a:buClr>
                <a:schemeClr val="lt1"/>
              </a:buClr>
              <a:buSzPts val="2000"/>
              <a:buFont typeface="Georgia"/>
              <a:buChar char="-"/>
            </a:pPr>
            <a:r>
              <a:rPr lang="en-GB" sz="2000">
                <a:solidFill>
                  <a:schemeClr val="lt1"/>
                </a:solidFill>
                <a:latin typeface="Georgia"/>
                <a:ea typeface="Georgia"/>
                <a:cs typeface="Georgia"/>
                <a:sym typeface="Georgia"/>
              </a:rPr>
              <a:t>Επιλεκτικό, ιδιωτικό σχολείο θηλέων (έτος ίδρυσης: 1875)</a:t>
            </a:r>
            <a:endParaRPr sz="2000">
              <a:solidFill>
                <a:schemeClr val="lt1"/>
              </a:solidFill>
              <a:latin typeface="Georgia"/>
              <a:ea typeface="Georgia"/>
              <a:cs typeface="Georgia"/>
              <a:sym typeface="Georgia"/>
            </a:endParaRPr>
          </a:p>
          <a:p>
            <a:pPr marL="0" lvl="0" indent="0" algn="l" rtl="0">
              <a:spcBef>
                <a:spcPts val="0"/>
              </a:spcBef>
              <a:spcAft>
                <a:spcPts val="0"/>
              </a:spcAft>
              <a:buNone/>
            </a:pPr>
            <a:endParaRPr sz="2000">
              <a:solidFill>
                <a:schemeClr val="lt1"/>
              </a:solidFill>
              <a:latin typeface="Georgia"/>
              <a:ea typeface="Georgia"/>
              <a:cs typeface="Georgia"/>
              <a:sym typeface="Georgia"/>
            </a:endParaRPr>
          </a:p>
          <a:p>
            <a:pPr marL="457200" lvl="0" indent="-355600" algn="l" rtl="0">
              <a:spcBef>
                <a:spcPts val="0"/>
              </a:spcBef>
              <a:spcAft>
                <a:spcPts val="0"/>
              </a:spcAft>
              <a:buClr>
                <a:schemeClr val="lt1"/>
              </a:buClr>
              <a:buSzPts val="2000"/>
              <a:buFont typeface="Georgia"/>
              <a:buChar char="-"/>
            </a:pPr>
            <a:r>
              <a:rPr lang="en-GB" sz="2000">
                <a:solidFill>
                  <a:schemeClr val="lt1"/>
                </a:solidFill>
                <a:latin typeface="Georgia"/>
                <a:ea typeface="Georgia"/>
                <a:cs typeface="Georgia"/>
                <a:sym typeface="Georgia"/>
              </a:rPr>
              <a:t>Year 6 (10 ετών): Υποχρεωτικό μάθημα Εισαγωγής στα Λατινικά και στον Κλασικό Πολιτισμό </a:t>
            </a:r>
            <a:endParaRPr sz="2000">
              <a:solidFill>
                <a:schemeClr val="lt1"/>
              </a:solidFill>
              <a:latin typeface="Georgia"/>
              <a:ea typeface="Georgia"/>
              <a:cs typeface="Georgia"/>
              <a:sym typeface="Georgia"/>
            </a:endParaRPr>
          </a:p>
          <a:p>
            <a:pPr marL="457200" lvl="0" indent="0" algn="l" rtl="0">
              <a:spcBef>
                <a:spcPts val="0"/>
              </a:spcBef>
              <a:spcAft>
                <a:spcPts val="0"/>
              </a:spcAft>
              <a:buNone/>
            </a:pPr>
            <a:endParaRPr sz="2000">
              <a:solidFill>
                <a:schemeClr val="lt1"/>
              </a:solidFill>
              <a:latin typeface="Georgia"/>
              <a:ea typeface="Georgia"/>
              <a:cs typeface="Georgia"/>
              <a:sym typeface="Georgia"/>
            </a:endParaRPr>
          </a:p>
          <a:p>
            <a:pPr marL="457200" lvl="0" indent="-355600" algn="l" rtl="0">
              <a:spcBef>
                <a:spcPts val="0"/>
              </a:spcBef>
              <a:spcAft>
                <a:spcPts val="0"/>
              </a:spcAft>
              <a:buClr>
                <a:schemeClr val="lt1"/>
              </a:buClr>
              <a:buSzPts val="2000"/>
              <a:buFont typeface="Georgia"/>
              <a:buChar char="-"/>
            </a:pPr>
            <a:r>
              <a:rPr lang="en-GB" sz="2000">
                <a:solidFill>
                  <a:schemeClr val="lt1"/>
                </a:solidFill>
                <a:latin typeface="Georgia"/>
                <a:ea typeface="Georgia"/>
                <a:cs typeface="Georgia"/>
                <a:sym typeface="Georgia"/>
              </a:rPr>
              <a:t>Year 7 (11 ετών): Τα Λατινικά είναι υποχρεωτικό μάθημα</a:t>
            </a:r>
            <a:endParaRPr sz="2000">
              <a:solidFill>
                <a:schemeClr val="lt1"/>
              </a:solidFill>
              <a:latin typeface="Georgia"/>
              <a:ea typeface="Georgia"/>
              <a:cs typeface="Georgia"/>
              <a:sym typeface="Georgia"/>
            </a:endParaRPr>
          </a:p>
          <a:p>
            <a:pPr marL="457200" lvl="0" indent="0" algn="l" rtl="0">
              <a:spcBef>
                <a:spcPts val="0"/>
              </a:spcBef>
              <a:spcAft>
                <a:spcPts val="0"/>
              </a:spcAft>
              <a:buNone/>
            </a:pPr>
            <a:endParaRPr sz="2000">
              <a:solidFill>
                <a:schemeClr val="lt1"/>
              </a:solidFill>
              <a:latin typeface="Georgia"/>
              <a:ea typeface="Georgia"/>
              <a:cs typeface="Georgia"/>
              <a:sym typeface="Georgia"/>
            </a:endParaRPr>
          </a:p>
          <a:p>
            <a:pPr marL="457200" lvl="0" indent="-355600" algn="l" rtl="0">
              <a:spcBef>
                <a:spcPts val="0"/>
              </a:spcBef>
              <a:spcAft>
                <a:spcPts val="0"/>
              </a:spcAft>
              <a:buClr>
                <a:schemeClr val="lt1"/>
              </a:buClr>
              <a:buSzPts val="2000"/>
              <a:buFont typeface="Georgia"/>
              <a:buChar char="-"/>
            </a:pPr>
            <a:r>
              <a:rPr lang="en-GB" sz="2000">
                <a:solidFill>
                  <a:schemeClr val="lt1"/>
                </a:solidFill>
                <a:latin typeface="Georgia"/>
                <a:ea typeface="Georgia"/>
                <a:cs typeface="Georgia"/>
                <a:sym typeface="Georgia"/>
              </a:rPr>
              <a:t>Year 8 (12 ετών): Τα Λατινικά συνεχίζουν ως υποχρεωτικό μάθημα. Εισάγονται τα Αρχαία Ελληνικά ως μάθημα επιλογής</a:t>
            </a:r>
            <a:endParaRPr sz="2000">
              <a:solidFill>
                <a:schemeClr val="lt1"/>
              </a:solidFill>
              <a:latin typeface="Georgia"/>
              <a:ea typeface="Georgia"/>
              <a:cs typeface="Georgia"/>
              <a:sym typeface="Georgia"/>
            </a:endParaRPr>
          </a:p>
          <a:p>
            <a:pPr marL="0" marR="0" lvl="0" indent="0" algn="l" rtl="0">
              <a:lnSpc>
                <a:spcPct val="100000"/>
              </a:lnSpc>
              <a:spcBef>
                <a:spcPts val="0"/>
              </a:spcBef>
              <a:spcAft>
                <a:spcPts val="0"/>
              </a:spcAft>
              <a:buClr>
                <a:srgbClr val="000000"/>
              </a:buClr>
              <a:buSzPts val="4000"/>
              <a:buFont typeface="Arial"/>
              <a:buNone/>
            </a:pPr>
            <a:endParaRPr sz="2000">
              <a:solidFill>
                <a:srgbClr val="C55A11"/>
              </a:solidFill>
              <a:latin typeface="Georgia"/>
              <a:ea typeface="Georgia"/>
              <a:cs typeface="Georgia"/>
              <a:sym typeface="Georgia"/>
            </a:endParaRPr>
          </a:p>
          <a:p>
            <a:pPr marL="457200" marR="0" lvl="0" indent="-355600" algn="l" rtl="0">
              <a:lnSpc>
                <a:spcPct val="100000"/>
              </a:lnSpc>
              <a:spcBef>
                <a:spcPts val="0"/>
              </a:spcBef>
              <a:spcAft>
                <a:spcPts val="0"/>
              </a:spcAft>
              <a:buClr>
                <a:schemeClr val="lt1"/>
              </a:buClr>
              <a:buSzPts val="2000"/>
              <a:buFont typeface="Georgia"/>
              <a:buChar char="-"/>
            </a:pPr>
            <a:r>
              <a:rPr lang="en-GB" sz="2000">
                <a:solidFill>
                  <a:schemeClr val="lt1"/>
                </a:solidFill>
                <a:latin typeface="Georgia"/>
                <a:ea typeface="Georgia"/>
                <a:cs typeface="Georgia"/>
                <a:sym typeface="Georgia"/>
              </a:rPr>
              <a:t>Years 9-12: Τα Αρχαία Ελληνικά και τα Λατινικά προσφέρονται ως μάθημα επιλογής (και συνεχίζουν και σε επίπεδο GCSE και σε επίπεδο A Level)</a:t>
            </a:r>
            <a:endParaRPr sz="2000">
              <a:solidFill>
                <a:schemeClr val="lt1"/>
              </a:solidFill>
              <a:latin typeface="Georgia"/>
              <a:ea typeface="Georgia"/>
              <a:cs typeface="Georgia"/>
              <a:sym typeface="Georgia"/>
            </a:endParaRPr>
          </a:p>
          <a:p>
            <a:pPr marL="457200" marR="0" lvl="0" indent="0" algn="l" rtl="0">
              <a:lnSpc>
                <a:spcPct val="100000"/>
              </a:lnSpc>
              <a:spcBef>
                <a:spcPts val="0"/>
              </a:spcBef>
              <a:spcAft>
                <a:spcPts val="0"/>
              </a:spcAft>
              <a:buNone/>
            </a:pPr>
            <a:endParaRPr sz="2000">
              <a:solidFill>
                <a:schemeClr val="lt1"/>
              </a:solidFill>
              <a:latin typeface="Georgia"/>
              <a:ea typeface="Georgia"/>
              <a:cs typeface="Georgia"/>
              <a:sym typeface="Georgia"/>
            </a:endParaRPr>
          </a:p>
          <a:p>
            <a:pPr marL="0" marR="0" lvl="0" indent="0" algn="l" rtl="0">
              <a:lnSpc>
                <a:spcPct val="100000"/>
              </a:lnSpc>
              <a:spcBef>
                <a:spcPts val="0"/>
              </a:spcBef>
              <a:spcAft>
                <a:spcPts val="0"/>
              </a:spcAft>
              <a:buClr>
                <a:srgbClr val="000000"/>
              </a:buClr>
              <a:buSzPts val="4000"/>
              <a:buFont typeface="Arial"/>
              <a:buNone/>
            </a:pPr>
            <a:r>
              <a:rPr lang="en-GB" sz="2000">
                <a:solidFill>
                  <a:srgbClr val="C55A11"/>
                </a:solidFill>
                <a:latin typeface="Georgia"/>
                <a:ea typeface="Georgia"/>
                <a:cs typeface="Georgia"/>
                <a:sym typeface="Georgia"/>
              </a:rPr>
              <a:t>             </a:t>
            </a:r>
            <a:r>
              <a:rPr lang="en-GB" sz="2000" b="1">
                <a:solidFill>
                  <a:srgbClr val="C55A11"/>
                </a:solidFill>
                <a:latin typeface="Georgia"/>
                <a:ea typeface="Georgia"/>
                <a:cs typeface="Georgia"/>
                <a:sym typeface="Georgia"/>
              </a:rPr>
              <a:t> </a:t>
            </a:r>
            <a:r>
              <a:rPr lang="en-GB" sz="2000" b="1" u="sng">
                <a:solidFill>
                  <a:schemeClr val="hlink"/>
                </a:solidFill>
                <a:latin typeface="Georgia"/>
                <a:ea typeface="Georgia"/>
                <a:cs typeface="Georgia"/>
                <a:sym typeface="Georgia"/>
                <a:hlinkClick r:id="rId3"/>
              </a:rPr>
              <a:t>https://oxfordhigh.gdst.net/senior-school/academic/</a:t>
            </a:r>
            <a:r>
              <a:rPr lang="en-GB" sz="2000" b="1">
                <a:solidFill>
                  <a:schemeClr val="lt1"/>
                </a:solidFill>
                <a:latin typeface="Georgia"/>
                <a:ea typeface="Georgia"/>
                <a:cs typeface="Georgia"/>
                <a:sym typeface="Georgia"/>
              </a:rPr>
              <a:t> </a:t>
            </a:r>
            <a:endParaRPr sz="2000" b="1">
              <a:solidFill>
                <a:schemeClr val="lt1"/>
              </a:solidFill>
              <a:latin typeface="Georgia"/>
              <a:ea typeface="Georgia"/>
              <a:cs typeface="Georgia"/>
              <a:sym typeface="Georgia"/>
            </a:endParaRPr>
          </a:p>
          <a:p>
            <a:pPr marL="0" marR="0" lvl="0" indent="0" algn="l" rtl="0">
              <a:lnSpc>
                <a:spcPct val="100000"/>
              </a:lnSpc>
              <a:spcBef>
                <a:spcPts val="0"/>
              </a:spcBef>
              <a:spcAft>
                <a:spcPts val="0"/>
              </a:spcAft>
              <a:buClr>
                <a:srgbClr val="000000"/>
              </a:buClr>
              <a:buSzPts val="4000"/>
              <a:buFont typeface="Arial"/>
              <a:buNone/>
            </a:pPr>
            <a:r>
              <a:rPr lang="en-GB" sz="2000" b="1">
                <a:solidFill>
                  <a:srgbClr val="C55A11"/>
                </a:solidFill>
                <a:latin typeface="Georgia"/>
                <a:ea typeface="Georgia"/>
                <a:cs typeface="Georgia"/>
                <a:sym typeface="Georgia"/>
              </a:rPr>
              <a:t>               </a:t>
            </a:r>
            <a:r>
              <a:rPr lang="en-GB" sz="2000" b="1" u="sng">
                <a:solidFill>
                  <a:schemeClr val="hlink"/>
                </a:solidFill>
                <a:latin typeface="Georgia"/>
                <a:ea typeface="Georgia"/>
                <a:cs typeface="Georgia"/>
                <a:sym typeface="Georgia"/>
                <a:hlinkClick r:id="rId4"/>
              </a:rPr>
              <a:t>https://oxfordhigh.gdst.net/prep-and-pre-prep/pre-prep/years-5-6/</a:t>
            </a:r>
            <a:r>
              <a:rPr lang="en-GB" sz="2000" b="1">
                <a:solidFill>
                  <a:srgbClr val="C55A11"/>
                </a:solidFill>
                <a:latin typeface="Georgia"/>
                <a:ea typeface="Georgia"/>
                <a:cs typeface="Georgia"/>
                <a:sym typeface="Georgia"/>
              </a:rPr>
              <a:t> </a:t>
            </a:r>
            <a:endParaRPr sz="2000" b="1">
              <a:solidFill>
                <a:srgbClr val="C55A11"/>
              </a:solidFill>
              <a:latin typeface="Georgia"/>
              <a:ea typeface="Georgia"/>
              <a:cs typeface="Georgia"/>
              <a:sym typeface="Georgia"/>
            </a:endParaRPr>
          </a:p>
          <a:p>
            <a:pPr marL="0" marR="0" lvl="0" indent="0" algn="l" rtl="0">
              <a:lnSpc>
                <a:spcPct val="100000"/>
              </a:lnSpc>
              <a:spcBef>
                <a:spcPts val="0"/>
              </a:spcBef>
              <a:spcAft>
                <a:spcPts val="0"/>
              </a:spcAft>
              <a:buClr>
                <a:srgbClr val="000000"/>
              </a:buClr>
              <a:buSzPts val="4000"/>
              <a:buFont typeface="Arial"/>
              <a:buNone/>
            </a:pPr>
            <a:endParaRPr sz="2400">
              <a:solidFill>
                <a:srgbClr val="C55A11"/>
              </a:solidFill>
              <a:latin typeface="Batang"/>
              <a:ea typeface="Batang"/>
              <a:cs typeface="Batang"/>
              <a:sym typeface="Batang"/>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g2b20b5e5a7c_1_5"/>
          <p:cNvSpPr/>
          <p:nvPr/>
        </p:nvSpPr>
        <p:spPr>
          <a:xfrm>
            <a:off x="0" y="292100"/>
            <a:ext cx="12192000" cy="787500"/>
          </a:xfrm>
          <a:prstGeom prst="rect">
            <a:avLst/>
          </a:prstGeom>
          <a:solidFill>
            <a:srgbClr val="C55A1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800"/>
              <a:buFont typeface="Arial"/>
              <a:buNone/>
            </a:pPr>
            <a:r>
              <a:rPr lang="en-GB" sz="2500">
                <a:solidFill>
                  <a:schemeClr val="lt1"/>
                </a:solidFill>
                <a:latin typeface="Georgia"/>
                <a:ea typeface="Georgia"/>
                <a:cs typeface="Georgia"/>
                <a:sym typeface="Georgia"/>
              </a:rPr>
              <a:t>Δοκιμαστικά Μαθήματα (Year 7) και εργασίες καλοκαιρινού τριμήνου (Year 8) </a:t>
            </a:r>
            <a:endParaRPr sz="2500">
              <a:solidFill>
                <a:schemeClr val="lt1"/>
              </a:solidFill>
              <a:latin typeface="Georgia"/>
              <a:ea typeface="Georgia"/>
              <a:cs typeface="Georgia"/>
              <a:sym typeface="Georgia"/>
            </a:endParaRPr>
          </a:p>
        </p:txBody>
      </p:sp>
      <p:sp>
        <p:nvSpPr>
          <p:cNvPr id="112" name="Google Shape;112;g2b20b5e5a7c_1_5"/>
          <p:cNvSpPr txBox="1"/>
          <p:nvPr/>
        </p:nvSpPr>
        <p:spPr>
          <a:xfrm>
            <a:off x="1556951" y="1705232"/>
            <a:ext cx="1848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113" name="Google Shape;113;g2b20b5e5a7c_1_5" descr="Αποτέλεσμα εικόνας για Myrtis"/>
          <p:cNvPicPr preferRelativeResize="0"/>
          <p:nvPr/>
        </p:nvPicPr>
        <p:blipFill rotWithShape="1">
          <a:blip r:embed="rId3">
            <a:alphaModFix/>
          </a:blip>
          <a:srcRect/>
          <a:stretch/>
        </p:blipFill>
        <p:spPr>
          <a:xfrm>
            <a:off x="194909" y="1115289"/>
            <a:ext cx="6668007" cy="5778501"/>
          </a:xfrm>
          <a:prstGeom prst="rect">
            <a:avLst/>
          </a:prstGeom>
          <a:noFill/>
          <a:ln>
            <a:noFill/>
          </a:ln>
        </p:spPr>
      </p:pic>
      <p:sp>
        <p:nvSpPr>
          <p:cNvPr id="114" name="Google Shape;114;g2b20b5e5a7c_1_5"/>
          <p:cNvSpPr/>
          <p:nvPr/>
        </p:nvSpPr>
        <p:spPr>
          <a:xfrm rot="-5400000">
            <a:off x="10813392" y="879736"/>
            <a:ext cx="1953600" cy="471000"/>
          </a:xfrm>
          <a:prstGeom prst="roundRect">
            <a:avLst>
              <a:gd name="adj" fmla="val 16667"/>
            </a:avLst>
          </a:prstGeom>
          <a:solidFill>
            <a:srgbClr val="E2AC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GB" sz="2400" b="0" i="0" u="none" strike="noStrike" cap="none">
                <a:solidFill>
                  <a:schemeClr val="lt1"/>
                </a:solidFill>
                <a:latin typeface="Calibri"/>
                <a:ea typeface="Calibri"/>
                <a:cs typeface="Calibri"/>
                <a:sym typeface="Calibri"/>
              </a:rPr>
              <a:t>activities</a:t>
            </a:r>
            <a:endParaRPr sz="2400" b="0" i="0" u="none" strike="noStrike" cap="none">
              <a:solidFill>
                <a:schemeClr val="lt1"/>
              </a:solidFill>
              <a:latin typeface="Calibri"/>
              <a:ea typeface="Calibri"/>
              <a:cs typeface="Calibri"/>
              <a:sym typeface="Calibri"/>
            </a:endParaRPr>
          </a:p>
        </p:txBody>
      </p:sp>
      <p:sp>
        <p:nvSpPr>
          <p:cNvPr id="115" name="Google Shape;115;g2b20b5e5a7c_1_5"/>
          <p:cNvSpPr txBox="1"/>
          <p:nvPr/>
        </p:nvSpPr>
        <p:spPr>
          <a:xfrm>
            <a:off x="7127975" y="1373100"/>
            <a:ext cx="5064000" cy="5387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GB" sz="2200" b="1" i="1" u="none" strike="noStrike" cap="none">
                <a:solidFill>
                  <a:schemeClr val="lt1"/>
                </a:solidFill>
                <a:latin typeface="Georgia"/>
                <a:ea typeface="Georgia"/>
                <a:cs typeface="Georgia"/>
                <a:sym typeface="Georgia"/>
              </a:rPr>
              <a:t>Imagining Myrtis’ Story</a:t>
            </a:r>
            <a:endParaRPr sz="2200" b="1" i="1" u="none" strike="noStrike" cap="none">
              <a:solidFill>
                <a:schemeClr val="lt1"/>
              </a:solidFill>
              <a:latin typeface="Georgia"/>
              <a:ea typeface="Georgia"/>
              <a:cs typeface="Georgia"/>
              <a:sym typeface="Georgia"/>
            </a:endParaRPr>
          </a:p>
          <a:p>
            <a:pPr marL="0" marR="0" lvl="0" indent="0" algn="l" rtl="0">
              <a:lnSpc>
                <a:spcPct val="100000"/>
              </a:lnSpc>
              <a:spcBef>
                <a:spcPts val="0"/>
              </a:spcBef>
              <a:spcAft>
                <a:spcPts val="0"/>
              </a:spcAft>
              <a:buClr>
                <a:srgbClr val="000000"/>
              </a:buClr>
              <a:buSzPts val="1800"/>
              <a:buFont typeface="Arial"/>
              <a:buNone/>
            </a:pPr>
            <a:endParaRPr sz="2200" i="0" u="none" strike="noStrike" cap="none">
              <a:solidFill>
                <a:schemeClr val="lt1"/>
              </a:solidFill>
              <a:latin typeface="Georgia"/>
              <a:ea typeface="Georgia"/>
              <a:cs typeface="Georgia"/>
              <a:sym typeface="Georgia"/>
            </a:endParaRPr>
          </a:p>
          <a:p>
            <a:pPr marL="0" marR="0" lvl="0" indent="0" algn="l" rtl="0">
              <a:lnSpc>
                <a:spcPct val="100000"/>
              </a:lnSpc>
              <a:spcBef>
                <a:spcPts val="0"/>
              </a:spcBef>
              <a:spcAft>
                <a:spcPts val="0"/>
              </a:spcAft>
              <a:buClr>
                <a:srgbClr val="000000"/>
              </a:buClr>
              <a:buSzPts val="1800"/>
              <a:buFont typeface="Arial"/>
              <a:buNone/>
            </a:pPr>
            <a:r>
              <a:rPr lang="en-GB" sz="2200" i="0" u="none" strike="noStrike" cap="none">
                <a:solidFill>
                  <a:schemeClr val="lt1"/>
                </a:solidFill>
                <a:latin typeface="Georgia"/>
                <a:ea typeface="Georgia"/>
                <a:cs typeface="Georgia"/>
                <a:sym typeface="Georgia"/>
              </a:rPr>
              <a:t>-What ethnicity could she have? </a:t>
            </a:r>
            <a:endParaRPr sz="2200" i="0" u="none" strike="noStrike" cap="none">
              <a:solidFill>
                <a:schemeClr val="lt1"/>
              </a:solidFill>
              <a:latin typeface="Georgia"/>
              <a:ea typeface="Georgia"/>
              <a:cs typeface="Georgia"/>
              <a:sym typeface="Georgia"/>
            </a:endParaRPr>
          </a:p>
          <a:p>
            <a:pPr marL="0" marR="0" lvl="0" indent="0" algn="l" rtl="0">
              <a:lnSpc>
                <a:spcPct val="100000"/>
              </a:lnSpc>
              <a:spcBef>
                <a:spcPts val="0"/>
              </a:spcBef>
              <a:spcAft>
                <a:spcPts val="0"/>
              </a:spcAft>
              <a:buClr>
                <a:srgbClr val="000000"/>
              </a:buClr>
              <a:buSzPts val="1800"/>
              <a:buFont typeface="Arial"/>
              <a:buNone/>
            </a:pPr>
            <a:r>
              <a:rPr lang="en-GB" sz="2200" i="0" u="none" strike="noStrike" cap="none">
                <a:solidFill>
                  <a:schemeClr val="lt1"/>
                </a:solidFill>
                <a:latin typeface="Georgia"/>
                <a:ea typeface="Georgia"/>
                <a:cs typeface="Georgia"/>
                <a:sym typeface="Georgia"/>
              </a:rPr>
              <a:t>-Was she a citizen or a slave?</a:t>
            </a:r>
            <a:endParaRPr sz="2200" i="0" u="none" strike="noStrike" cap="none">
              <a:solidFill>
                <a:schemeClr val="lt1"/>
              </a:solidFill>
              <a:latin typeface="Georgia"/>
              <a:ea typeface="Georgia"/>
              <a:cs typeface="Georgia"/>
              <a:sym typeface="Georgia"/>
            </a:endParaRPr>
          </a:p>
          <a:p>
            <a:pPr marL="0" marR="0" lvl="0" indent="0" algn="l" rtl="0">
              <a:lnSpc>
                <a:spcPct val="100000"/>
              </a:lnSpc>
              <a:spcBef>
                <a:spcPts val="0"/>
              </a:spcBef>
              <a:spcAft>
                <a:spcPts val="0"/>
              </a:spcAft>
              <a:buClr>
                <a:srgbClr val="000000"/>
              </a:buClr>
              <a:buSzPts val="1800"/>
              <a:buFont typeface="Arial"/>
              <a:buNone/>
            </a:pPr>
            <a:r>
              <a:rPr lang="en-GB" sz="2200" i="0" u="none" strike="noStrike" cap="none">
                <a:solidFill>
                  <a:schemeClr val="lt1"/>
                </a:solidFill>
                <a:latin typeface="Georgia"/>
                <a:ea typeface="Georgia"/>
                <a:cs typeface="Georgia"/>
                <a:sym typeface="Georgia"/>
              </a:rPr>
              <a:t>-Did she have to do any chores? </a:t>
            </a:r>
            <a:endParaRPr sz="2200" i="0" u="none" strike="noStrike" cap="none">
              <a:solidFill>
                <a:schemeClr val="lt1"/>
              </a:solidFill>
              <a:latin typeface="Georgia"/>
              <a:ea typeface="Georgia"/>
              <a:cs typeface="Georgia"/>
              <a:sym typeface="Georgia"/>
            </a:endParaRPr>
          </a:p>
          <a:p>
            <a:pPr marL="0" marR="0" lvl="0" indent="0" algn="l" rtl="0">
              <a:lnSpc>
                <a:spcPct val="100000"/>
              </a:lnSpc>
              <a:spcBef>
                <a:spcPts val="0"/>
              </a:spcBef>
              <a:spcAft>
                <a:spcPts val="0"/>
              </a:spcAft>
              <a:buClr>
                <a:srgbClr val="000000"/>
              </a:buClr>
              <a:buSzPts val="1800"/>
              <a:buFont typeface="Arial"/>
              <a:buNone/>
            </a:pPr>
            <a:r>
              <a:rPr lang="en-GB" sz="2200" i="0" u="none" strike="noStrike" cap="none">
                <a:solidFill>
                  <a:schemeClr val="lt1"/>
                </a:solidFill>
                <a:latin typeface="Georgia"/>
                <a:ea typeface="Georgia"/>
                <a:cs typeface="Georgia"/>
                <a:sym typeface="Georgia"/>
              </a:rPr>
              <a:t>-Who were her friends? </a:t>
            </a:r>
            <a:endParaRPr sz="2200" i="0" u="none" strike="noStrike" cap="none">
              <a:solidFill>
                <a:schemeClr val="lt1"/>
              </a:solidFill>
              <a:latin typeface="Georgia"/>
              <a:ea typeface="Georgia"/>
              <a:cs typeface="Georgia"/>
              <a:sym typeface="Georgia"/>
            </a:endParaRPr>
          </a:p>
          <a:p>
            <a:pPr marL="0" marR="0" lvl="0" indent="0" algn="l" rtl="0">
              <a:lnSpc>
                <a:spcPct val="100000"/>
              </a:lnSpc>
              <a:spcBef>
                <a:spcPts val="0"/>
              </a:spcBef>
              <a:spcAft>
                <a:spcPts val="0"/>
              </a:spcAft>
              <a:buClr>
                <a:srgbClr val="000000"/>
              </a:buClr>
              <a:buSzPts val="1800"/>
              <a:buFont typeface="Arial"/>
              <a:buNone/>
            </a:pPr>
            <a:r>
              <a:rPr lang="en-GB" sz="2200" i="0" u="none" strike="noStrike" cap="none">
                <a:solidFill>
                  <a:schemeClr val="lt1"/>
                </a:solidFill>
                <a:latin typeface="Georgia"/>
                <a:ea typeface="Georgia"/>
                <a:cs typeface="Georgia"/>
                <a:sym typeface="Georgia"/>
              </a:rPr>
              <a:t>-Did she go to school?</a:t>
            </a:r>
            <a:endParaRPr sz="2200" i="0" u="none" strike="noStrike" cap="none">
              <a:solidFill>
                <a:schemeClr val="lt1"/>
              </a:solidFill>
              <a:latin typeface="Georgia"/>
              <a:ea typeface="Georgia"/>
              <a:cs typeface="Georgia"/>
              <a:sym typeface="Georgia"/>
            </a:endParaRPr>
          </a:p>
          <a:p>
            <a:pPr marL="0" marR="0" lvl="0" indent="0" algn="l" rtl="0">
              <a:lnSpc>
                <a:spcPct val="100000"/>
              </a:lnSpc>
              <a:spcBef>
                <a:spcPts val="0"/>
              </a:spcBef>
              <a:spcAft>
                <a:spcPts val="0"/>
              </a:spcAft>
              <a:buClr>
                <a:srgbClr val="000000"/>
              </a:buClr>
              <a:buSzPts val="1800"/>
              <a:buFont typeface="Arial"/>
              <a:buNone/>
            </a:pPr>
            <a:r>
              <a:rPr lang="en-GB" sz="2200" i="0" u="none" strike="noStrike" cap="none">
                <a:solidFill>
                  <a:schemeClr val="lt1"/>
                </a:solidFill>
                <a:latin typeface="Georgia"/>
                <a:ea typeface="Georgia"/>
                <a:cs typeface="Georgia"/>
                <a:sym typeface="Georgia"/>
              </a:rPr>
              <a:t>-Which was her favourite myth? </a:t>
            </a:r>
            <a:endParaRPr sz="2200" i="0" u="none" strike="noStrike" cap="none">
              <a:solidFill>
                <a:schemeClr val="lt1"/>
              </a:solidFill>
              <a:latin typeface="Georgia"/>
              <a:ea typeface="Georgia"/>
              <a:cs typeface="Georgia"/>
              <a:sym typeface="Georgia"/>
            </a:endParaRPr>
          </a:p>
          <a:p>
            <a:pPr marL="0" marR="0" lvl="0" indent="0" algn="l" rtl="0">
              <a:lnSpc>
                <a:spcPct val="100000"/>
              </a:lnSpc>
              <a:spcBef>
                <a:spcPts val="0"/>
              </a:spcBef>
              <a:spcAft>
                <a:spcPts val="0"/>
              </a:spcAft>
              <a:buClr>
                <a:srgbClr val="000000"/>
              </a:buClr>
              <a:buSzPts val="1800"/>
              <a:buFont typeface="Arial"/>
              <a:buNone/>
            </a:pPr>
            <a:r>
              <a:rPr lang="en-GB" sz="2200" i="0" u="none" strike="noStrike" cap="none">
                <a:solidFill>
                  <a:schemeClr val="lt1"/>
                </a:solidFill>
                <a:latin typeface="Georgia"/>
                <a:ea typeface="Georgia"/>
                <a:cs typeface="Georgia"/>
                <a:sym typeface="Georgia"/>
              </a:rPr>
              <a:t>-What was she eating for breakfast/lunch/dinner?  </a:t>
            </a:r>
            <a:endParaRPr sz="2200" i="0" u="none" strike="noStrike" cap="none">
              <a:solidFill>
                <a:schemeClr val="lt1"/>
              </a:solidFill>
              <a:latin typeface="Georgia"/>
              <a:ea typeface="Georgia"/>
              <a:cs typeface="Georgia"/>
              <a:sym typeface="Georgia"/>
            </a:endParaRPr>
          </a:p>
          <a:p>
            <a:pPr marL="0" marR="0" lvl="0" indent="0" algn="l" rtl="0">
              <a:lnSpc>
                <a:spcPct val="100000"/>
              </a:lnSpc>
              <a:spcBef>
                <a:spcPts val="0"/>
              </a:spcBef>
              <a:spcAft>
                <a:spcPts val="0"/>
              </a:spcAft>
              <a:buClr>
                <a:srgbClr val="000000"/>
              </a:buClr>
              <a:buSzPts val="1800"/>
              <a:buFont typeface="Arial"/>
              <a:buNone/>
            </a:pPr>
            <a:r>
              <a:rPr lang="en-GB" sz="2200" i="0" u="none" strike="noStrike" cap="none">
                <a:solidFill>
                  <a:schemeClr val="lt1"/>
                </a:solidFill>
                <a:latin typeface="Georgia"/>
                <a:ea typeface="Georgia"/>
                <a:cs typeface="Georgia"/>
                <a:sym typeface="Georgia"/>
              </a:rPr>
              <a:t>-What music did she like to listen to? </a:t>
            </a:r>
            <a:endParaRPr sz="2200" i="0" u="none" strike="noStrike" cap="none">
              <a:solidFill>
                <a:schemeClr val="lt1"/>
              </a:solidFill>
              <a:latin typeface="Georgia"/>
              <a:ea typeface="Georgia"/>
              <a:cs typeface="Georgia"/>
              <a:sym typeface="Georgia"/>
            </a:endParaRPr>
          </a:p>
          <a:p>
            <a:pPr marL="0" marR="0" lvl="0" indent="0" algn="l" rtl="0">
              <a:lnSpc>
                <a:spcPct val="100000"/>
              </a:lnSpc>
              <a:spcBef>
                <a:spcPts val="0"/>
              </a:spcBef>
              <a:spcAft>
                <a:spcPts val="0"/>
              </a:spcAft>
              <a:buClr>
                <a:srgbClr val="000000"/>
              </a:buClr>
              <a:buSzPts val="1800"/>
              <a:buFont typeface="Arial"/>
              <a:buNone/>
            </a:pPr>
            <a:r>
              <a:rPr lang="en-GB" sz="2200" i="0" u="none" strike="noStrike" cap="none">
                <a:solidFill>
                  <a:schemeClr val="lt1"/>
                </a:solidFill>
                <a:latin typeface="Georgia"/>
                <a:ea typeface="Georgia"/>
                <a:cs typeface="Georgia"/>
                <a:sym typeface="Georgia"/>
              </a:rPr>
              <a:t>-What dances did she dance?</a:t>
            </a:r>
            <a:endParaRPr sz="2200" i="0" u="none" strike="noStrike" cap="none">
              <a:solidFill>
                <a:schemeClr val="lt1"/>
              </a:solidFill>
              <a:latin typeface="Georgia"/>
              <a:ea typeface="Georgia"/>
              <a:cs typeface="Georgia"/>
              <a:sym typeface="Georgia"/>
            </a:endParaRPr>
          </a:p>
          <a:p>
            <a:pPr marL="0" marR="0" lvl="0" indent="0" algn="l" rtl="0">
              <a:lnSpc>
                <a:spcPct val="100000"/>
              </a:lnSpc>
              <a:spcBef>
                <a:spcPts val="0"/>
              </a:spcBef>
              <a:spcAft>
                <a:spcPts val="0"/>
              </a:spcAft>
              <a:buClr>
                <a:srgbClr val="000000"/>
              </a:buClr>
              <a:buSzPts val="1800"/>
              <a:buFont typeface="Arial"/>
              <a:buNone/>
            </a:pPr>
            <a:r>
              <a:rPr lang="en-GB" sz="2200" i="0" u="none" strike="noStrike" cap="none">
                <a:solidFill>
                  <a:schemeClr val="lt1"/>
                </a:solidFill>
                <a:latin typeface="Georgia"/>
                <a:ea typeface="Georgia"/>
                <a:cs typeface="Georgia"/>
                <a:sym typeface="Georgia"/>
              </a:rPr>
              <a:t>-Where would she go to play?</a:t>
            </a:r>
            <a:endParaRPr sz="2200" i="0" u="none" strike="noStrike" cap="none">
              <a:solidFill>
                <a:schemeClr val="lt1"/>
              </a:solidFill>
              <a:latin typeface="Georgia"/>
              <a:ea typeface="Georgia"/>
              <a:cs typeface="Georgia"/>
              <a:sym typeface="Georgia"/>
            </a:endParaRPr>
          </a:p>
          <a:p>
            <a:pPr marL="0" marR="0" lvl="0" indent="0" algn="l" rtl="0">
              <a:lnSpc>
                <a:spcPct val="100000"/>
              </a:lnSpc>
              <a:spcBef>
                <a:spcPts val="0"/>
              </a:spcBef>
              <a:spcAft>
                <a:spcPts val="0"/>
              </a:spcAft>
              <a:buClr>
                <a:srgbClr val="000000"/>
              </a:buClr>
              <a:buSzPts val="1800"/>
              <a:buFont typeface="Arial"/>
              <a:buNone/>
            </a:pPr>
            <a:r>
              <a:rPr lang="en-GB" sz="2200" i="0" u="none" strike="noStrike" cap="none">
                <a:solidFill>
                  <a:schemeClr val="lt1"/>
                </a:solidFill>
                <a:latin typeface="Georgia"/>
                <a:ea typeface="Georgia"/>
                <a:cs typeface="Georgia"/>
                <a:sym typeface="Georgia"/>
              </a:rPr>
              <a:t>-Which goddess was her favourite one?</a:t>
            </a:r>
            <a:endParaRPr sz="2200" i="0" u="none" strike="noStrike" cap="none">
              <a:solidFill>
                <a:schemeClr val="lt1"/>
              </a:solidFill>
              <a:latin typeface="Georgia"/>
              <a:ea typeface="Georgia"/>
              <a:cs typeface="Georgia"/>
              <a:sym typeface="Georgia"/>
            </a:endParaRPr>
          </a:p>
          <a:p>
            <a:pPr marL="0" marR="0" lvl="0" indent="0" algn="l" rtl="0">
              <a:lnSpc>
                <a:spcPct val="100000"/>
              </a:lnSpc>
              <a:spcBef>
                <a:spcPts val="0"/>
              </a:spcBef>
              <a:spcAft>
                <a:spcPts val="0"/>
              </a:spcAft>
              <a:buClr>
                <a:srgbClr val="000000"/>
              </a:buClr>
              <a:buSzPts val="1800"/>
              <a:buFont typeface="Arial"/>
              <a:buNone/>
            </a:pPr>
            <a:r>
              <a:rPr lang="en-GB" sz="2200" i="0" u="none" strike="noStrike" cap="none">
                <a:solidFill>
                  <a:schemeClr val="lt1"/>
                </a:solidFill>
                <a:latin typeface="Georgia"/>
                <a:ea typeface="Georgia"/>
                <a:cs typeface="Georgia"/>
                <a:sym typeface="Georgia"/>
              </a:rPr>
              <a:t>-Was she preparing for her marriage?</a:t>
            </a:r>
            <a:endParaRPr sz="1800" b="0" i="0" u="none" strike="noStrike" cap="non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g2b20b5e5a7c_1_88"/>
          <p:cNvSpPr/>
          <p:nvPr/>
        </p:nvSpPr>
        <p:spPr>
          <a:xfrm>
            <a:off x="0" y="292100"/>
            <a:ext cx="12192000" cy="787500"/>
          </a:xfrm>
          <a:prstGeom prst="rect">
            <a:avLst/>
          </a:prstGeom>
          <a:solidFill>
            <a:srgbClr val="C55A1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800"/>
              <a:buFont typeface="Arial"/>
              <a:buNone/>
            </a:pPr>
            <a:r>
              <a:rPr lang="en-GB" sz="2800" b="1" i="0" u="none" strike="noStrike" cap="none">
                <a:solidFill>
                  <a:schemeClr val="lt1"/>
                </a:solidFill>
                <a:latin typeface="Trebuchet MS"/>
                <a:ea typeface="Trebuchet MS"/>
                <a:cs typeface="Trebuchet MS"/>
                <a:sym typeface="Trebuchet MS"/>
              </a:rPr>
              <a:t> </a:t>
            </a:r>
            <a:r>
              <a:rPr lang="en-GB" sz="2800" b="1" i="0" u="none" strike="noStrike" cap="none">
                <a:solidFill>
                  <a:schemeClr val="lt1"/>
                </a:solidFill>
                <a:latin typeface="Georgia"/>
                <a:ea typeface="Georgia"/>
                <a:cs typeface="Georgia"/>
                <a:sym typeface="Georgia"/>
              </a:rPr>
              <a:t> </a:t>
            </a:r>
            <a:endParaRPr sz="2800" b="1" i="0" u="none" strike="noStrike" cap="none">
              <a:solidFill>
                <a:schemeClr val="lt1"/>
              </a:solidFill>
              <a:latin typeface="Georgia"/>
              <a:ea typeface="Georgia"/>
              <a:cs typeface="Georgia"/>
              <a:sym typeface="Georgia"/>
            </a:endParaRPr>
          </a:p>
          <a:p>
            <a:pPr marL="0" marR="0" lvl="0" indent="0" algn="l" rtl="0">
              <a:lnSpc>
                <a:spcPct val="100000"/>
              </a:lnSpc>
              <a:spcBef>
                <a:spcPts val="0"/>
              </a:spcBef>
              <a:spcAft>
                <a:spcPts val="0"/>
              </a:spcAft>
              <a:buClr>
                <a:srgbClr val="000000"/>
              </a:buClr>
              <a:buSzPts val="2800"/>
              <a:buFont typeface="Arial"/>
              <a:buNone/>
            </a:pPr>
            <a:r>
              <a:rPr lang="en-GB" sz="2800" i="0" u="none" strike="noStrike" cap="none">
                <a:solidFill>
                  <a:schemeClr val="lt1"/>
                </a:solidFill>
                <a:latin typeface="Georgia"/>
                <a:ea typeface="Georgia"/>
                <a:cs typeface="Georgia"/>
                <a:sym typeface="Georgia"/>
              </a:rPr>
              <a:t>Δοκιμαστικά μαθήματα και εργασίες καλοκαιρινο</a:t>
            </a:r>
            <a:r>
              <a:rPr lang="en-GB" sz="2800">
                <a:solidFill>
                  <a:schemeClr val="lt1"/>
                </a:solidFill>
                <a:latin typeface="Georgia"/>
                <a:ea typeface="Georgia"/>
                <a:cs typeface="Georgia"/>
                <a:sym typeface="Georgia"/>
              </a:rPr>
              <a:t>ύ τριμήνου (Year 9) </a:t>
            </a:r>
            <a:endParaRPr sz="2800">
              <a:solidFill>
                <a:schemeClr val="lt1"/>
              </a:solidFill>
              <a:latin typeface="Georgia"/>
              <a:ea typeface="Georgia"/>
              <a:cs typeface="Georgia"/>
              <a:sym typeface="Georgia"/>
            </a:endParaRPr>
          </a:p>
          <a:p>
            <a:pPr marL="0" marR="0" lvl="0" indent="0" algn="l" rtl="0">
              <a:lnSpc>
                <a:spcPct val="100000"/>
              </a:lnSpc>
              <a:spcBef>
                <a:spcPts val="0"/>
              </a:spcBef>
              <a:spcAft>
                <a:spcPts val="0"/>
              </a:spcAft>
              <a:buClr>
                <a:srgbClr val="000000"/>
              </a:buClr>
              <a:buSzPts val="2800"/>
              <a:buFont typeface="Arial"/>
              <a:buNone/>
            </a:pPr>
            <a:r>
              <a:rPr lang="en-GB" sz="2800" b="1">
                <a:solidFill>
                  <a:schemeClr val="lt1"/>
                </a:solidFill>
                <a:latin typeface="Trebuchet MS"/>
                <a:ea typeface="Trebuchet MS"/>
                <a:cs typeface="Trebuchet MS"/>
                <a:sym typeface="Trebuchet MS"/>
              </a:rPr>
              <a:t>  </a:t>
            </a:r>
            <a:endParaRPr sz="1400" b="1" i="0" u="none" strike="noStrike" cap="none">
              <a:solidFill>
                <a:srgbClr val="000000"/>
              </a:solidFill>
            </a:endParaRPr>
          </a:p>
        </p:txBody>
      </p:sp>
      <p:sp>
        <p:nvSpPr>
          <p:cNvPr id="121" name="Google Shape;121;g2b20b5e5a7c_1_88"/>
          <p:cNvSpPr txBox="1"/>
          <p:nvPr/>
        </p:nvSpPr>
        <p:spPr>
          <a:xfrm>
            <a:off x="348925" y="1350475"/>
            <a:ext cx="5000100" cy="5094900"/>
          </a:xfrm>
          <a:prstGeom prst="rect">
            <a:avLst/>
          </a:prstGeom>
          <a:noFill/>
          <a:ln>
            <a:noFill/>
          </a:ln>
        </p:spPr>
        <p:txBody>
          <a:bodyPr spcFirstLastPara="1" wrap="square" lIns="91425" tIns="45700" rIns="91425" bIns="45700" anchor="t" anchorCtr="0">
            <a:spAutoFit/>
          </a:bodyPr>
          <a:lstStyle/>
          <a:p>
            <a:pPr marL="0" lvl="0" indent="0" algn="ctr" rtl="0">
              <a:spcBef>
                <a:spcPts val="0"/>
              </a:spcBef>
              <a:spcAft>
                <a:spcPts val="0"/>
              </a:spcAft>
              <a:buClr>
                <a:schemeClr val="dk1"/>
              </a:buClr>
              <a:buSzPts val="2800"/>
              <a:buFont typeface="Arial"/>
              <a:buNone/>
            </a:pPr>
            <a:r>
              <a:rPr lang="en-GB" sz="2800" b="1" i="1">
                <a:solidFill>
                  <a:schemeClr val="lt1"/>
                </a:solidFill>
                <a:latin typeface="Georgia"/>
                <a:ea typeface="Georgia"/>
                <a:cs typeface="Georgia"/>
                <a:sym typeface="Georgia"/>
              </a:rPr>
              <a:t>Classics and Interdisciplinarity </a:t>
            </a:r>
            <a:endParaRPr sz="2400" i="1">
              <a:solidFill>
                <a:schemeClr val="lt1"/>
              </a:solidFill>
              <a:latin typeface="Georgia"/>
              <a:ea typeface="Georgia"/>
              <a:cs typeface="Georgia"/>
              <a:sym typeface="Georgia"/>
            </a:endParaRPr>
          </a:p>
          <a:p>
            <a:pPr marL="0" marR="0" lvl="0" indent="0" algn="l" rtl="0">
              <a:lnSpc>
                <a:spcPct val="100000"/>
              </a:lnSpc>
              <a:spcBef>
                <a:spcPts val="0"/>
              </a:spcBef>
              <a:spcAft>
                <a:spcPts val="0"/>
              </a:spcAft>
              <a:buClr>
                <a:srgbClr val="000000"/>
              </a:buClr>
              <a:buSzPts val="2400"/>
              <a:buFont typeface="Arial"/>
              <a:buNone/>
            </a:pPr>
            <a:endParaRPr sz="2400">
              <a:solidFill>
                <a:schemeClr val="lt1"/>
              </a:solidFill>
              <a:latin typeface="Georgia"/>
              <a:ea typeface="Georgia"/>
              <a:cs typeface="Georgia"/>
              <a:sym typeface="Georgia"/>
            </a:endParaRPr>
          </a:p>
          <a:p>
            <a:pPr marL="0" marR="0" lvl="0" indent="0" algn="l" rtl="0">
              <a:lnSpc>
                <a:spcPct val="100000"/>
              </a:lnSpc>
              <a:spcBef>
                <a:spcPts val="0"/>
              </a:spcBef>
              <a:spcAft>
                <a:spcPts val="0"/>
              </a:spcAft>
              <a:buClr>
                <a:srgbClr val="000000"/>
              </a:buClr>
              <a:buSzPts val="2400"/>
              <a:buFont typeface="Arial"/>
              <a:buNone/>
            </a:pPr>
            <a:r>
              <a:rPr lang="en-GB" sz="2100" i="0" u="none" strike="noStrike" cap="none">
                <a:solidFill>
                  <a:schemeClr val="lt1"/>
                </a:solidFill>
                <a:latin typeface="Georgia"/>
                <a:ea typeface="Georgia"/>
                <a:cs typeface="Georgia"/>
                <a:sym typeface="Georgia"/>
              </a:rPr>
              <a:t>FACIAL RECONSTRUCTION</a:t>
            </a:r>
            <a:endParaRPr sz="2100" i="0" u="none" strike="noStrike" cap="none">
              <a:solidFill>
                <a:schemeClr val="lt1"/>
              </a:solidFill>
              <a:latin typeface="Georgia"/>
              <a:ea typeface="Georgia"/>
              <a:cs typeface="Georgia"/>
              <a:sym typeface="Georgia"/>
            </a:endParaRPr>
          </a:p>
          <a:p>
            <a:pPr marL="0" marR="0" lvl="0" indent="0" algn="l" rtl="0">
              <a:lnSpc>
                <a:spcPct val="100000"/>
              </a:lnSpc>
              <a:spcBef>
                <a:spcPts val="0"/>
              </a:spcBef>
              <a:spcAft>
                <a:spcPts val="0"/>
              </a:spcAft>
              <a:buClr>
                <a:srgbClr val="000000"/>
              </a:buClr>
              <a:buSzPts val="2400"/>
              <a:buFont typeface="Arial"/>
              <a:buNone/>
            </a:pPr>
            <a:endParaRPr sz="2100" i="0" u="none" strike="noStrike" cap="none">
              <a:solidFill>
                <a:schemeClr val="lt1"/>
              </a:solidFill>
              <a:latin typeface="Georgia"/>
              <a:ea typeface="Georgia"/>
              <a:cs typeface="Georgia"/>
              <a:sym typeface="Georgia"/>
            </a:endParaRPr>
          </a:p>
          <a:p>
            <a:pPr marL="0" marR="0" lvl="0" indent="0" algn="l" rtl="0">
              <a:lnSpc>
                <a:spcPct val="100000"/>
              </a:lnSpc>
              <a:spcBef>
                <a:spcPts val="0"/>
              </a:spcBef>
              <a:spcAft>
                <a:spcPts val="0"/>
              </a:spcAft>
              <a:buClr>
                <a:srgbClr val="000000"/>
              </a:buClr>
              <a:buSzPts val="2400"/>
              <a:buFont typeface="Arial"/>
              <a:buNone/>
            </a:pPr>
            <a:r>
              <a:rPr lang="en-GB" sz="2100" i="0" u="none" strike="noStrike" cap="none">
                <a:solidFill>
                  <a:schemeClr val="lt1"/>
                </a:solidFill>
                <a:latin typeface="Georgia"/>
                <a:ea typeface="Georgia"/>
                <a:cs typeface="Georgia"/>
                <a:sym typeface="Georgia"/>
              </a:rPr>
              <a:t>DENTISTRY</a:t>
            </a:r>
            <a:endParaRPr sz="2100" i="0" u="none" strike="noStrike" cap="none">
              <a:solidFill>
                <a:schemeClr val="lt1"/>
              </a:solidFill>
              <a:latin typeface="Georgia"/>
              <a:ea typeface="Georgia"/>
              <a:cs typeface="Georgia"/>
              <a:sym typeface="Georgia"/>
            </a:endParaRPr>
          </a:p>
          <a:p>
            <a:pPr marL="0" marR="0" lvl="0" indent="0" algn="l" rtl="0">
              <a:lnSpc>
                <a:spcPct val="100000"/>
              </a:lnSpc>
              <a:spcBef>
                <a:spcPts val="0"/>
              </a:spcBef>
              <a:spcAft>
                <a:spcPts val="0"/>
              </a:spcAft>
              <a:buClr>
                <a:srgbClr val="000000"/>
              </a:buClr>
              <a:buSzPts val="2400"/>
              <a:buFont typeface="Arial"/>
              <a:buNone/>
            </a:pPr>
            <a:endParaRPr sz="2100" i="0" u="none" strike="noStrike" cap="none">
              <a:solidFill>
                <a:schemeClr val="lt1"/>
              </a:solidFill>
              <a:latin typeface="Georgia"/>
              <a:ea typeface="Georgia"/>
              <a:cs typeface="Georgia"/>
              <a:sym typeface="Georgia"/>
            </a:endParaRPr>
          </a:p>
          <a:p>
            <a:pPr marL="0" marR="0" lvl="0" indent="0" algn="l" rtl="0">
              <a:lnSpc>
                <a:spcPct val="100000"/>
              </a:lnSpc>
              <a:spcBef>
                <a:spcPts val="0"/>
              </a:spcBef>
              <a:spcAft>
                <a:spcPts val="0"/>
              </a:spcAft>
              <a:buClr>
                <a:srgbClr val="000000"/>
              </a:buClr>
              <a:buSzPts val="2400"/>
              <a:buFont typeface="Arial"/>
              <a:buNone/>
            </a:pPr>
            <a:r>
              <a:rPr lang="en-GB" sz="2100" i="0" u="none" strike="noStrike" cap="none">
                <a:solidFill>
                  <a:schemeClr val="lt1"/>
                </a:solidFill>
                <a:latin typeface="Georgia"/>
                <a:ea typeface="Georgia"/>
                <a:cs typeface="Georgia"/>
                <a:sym typeface="Georgia"/>
              </a:rPr>
              <a:t>MEDICINE AND DNA ANALYSIS</a:t>
            </a:r>
            <a:endParaRPr sz="2100" i="0" u="none" strike="noStrike" cap="none">
              <a:solidFill>
                <a:schemeClr val="lt1"/>
              </a:solidFill>
              <a:latin typeface="Georgia"/>
              <a:ea typeface="Georgia"/>
              <a:cs typeface="Georgia"/>
              <a:sym typeface="Georgia"/>
            </a:endParaRPr>
          </a:p>
          <a:p>
            <a:pPr marL="0" marR="0" lvl="0" indent="0" algn="l" rtl="0">
              <a:lnSpc>
                <a:spcPct val="100000"/>
              </a:lnSpc>
              <a:spcBef>
                <a:spcPts val="0"/>
              </a:spcBef>
              <a:spcAft>
                <a:spcPts val="0"/>
              </a:spcAft>
              <a:buClr>
                <a:srgbClr val="000000"/>
              </a:buClr>
              <a:buSzPts val="2400"/>
              <a:buFont typeface="Arial"/>
              <a:buNone/>
            </a:pPr>
            <a:endParaRPr sz="2100" i="0" u="none" strike="noStrike" cap="none">
              <a:solidFill>
                <a:schemeClr val="lt1"/>
              </a:solidFill>
              <a:latin typeface="Georgia"/>
              <a:ea typeface="Georgia"/>
              <a:cs typeface="Georgia"/>
              <a:sym typeface="Georgia"/>
            </a:endParaRPr>
          </a:p>
          <a:p>
            <a:pPr marL="0" marR="0" lvl="0" indent="0" algn="l" rtl="0">
              <a:lnSpc>
                <a:spcPct val="100000"/>
              </a:lnSpc>
              <a:spcBef>
                <a:spcPts val="0"/>
              </a:spcBef>
              <a:spcAft>
                <a:spcPts val="0"/>
              </a:spcAft>
              <a:buClr>
                <a:srgbClr val="000000"/>
              </a:buClr>
              <a:buSzPts val="2400"/>
              <a:buFont typeface="Arial"/>
              <a:buNone/>
            </a:pPr>
            <a:r>
              <a:rPr lang="en-GB" sz="2100" i="0" u="none" strike="noStrike" cap="none">
                <a:solidFill>
                  <a:schemeClr val="lt1"/>
                </a:solidFill>
                <a:latin typeface="Georgia"/>
                <a:ea typeface="Georgia"/>
                <a:cs typeface="Georgia"/>
                <a:sym typeface="Georgia"/>
              </a:rPr>
              <a:t>HISTORY</a:t>
            </a:r>
            <a:endParaRPr sz="2100" i="0" u="none" strike="noStrike" cap="none">
              <a:solidFill>
                <a:schemeClr val="lt1"/>
              </a:solidFill>
              <a:latin typeface="Georgia"/>
              <a:ea typeface="Georgia"/>
              <a:cs typeface="Georgia"/>
              <a:sym typeface="Georgia"/>
            </a:endParaRPr>
          </a:p>
          <a:p>
            <a:pPr marL="0" marR="0" lvl="0" indent="0" algn="l" rtl="0">
              <a:lnSpc>
                <a:spcPct val="100000"/>
              </a:lnSpc>
              <a:spcBef>
                <a:spcPts val="0"/>
              </a:spcBef>
              <a:spcAft>
                <a:spcPts val="0"/>
              </a:spcAft>
              <a:buClr>
                <a:srgbClr val="000000"/>
              </a:buClr>
              <a:buSzPts val="2400"/>
              <a:buFont typeface="Arial"/>
              <a:buNone/>
            </a:pPr>
            <a:endParaRPr sz="2100" i="0" u="none" strike="noStrike" cap="none">
              <a:solidFill>
                <a:schemeClr val="lt1"/>
              </a:solidFill>
              <a:latin typeface="Georgia"/>
              <a:ea typeface="Georgia"/>
              <a:cs typeface="Georgia"/>
              <a:sym typeface="Georgia"/>
            </a:endParaRPr>
          </a:p>
          <a:p>
            <a:pPr marL="0" marR="0" lvl="0" indent="0" algn="l" rtl="0">
              <a:lnSpc>
                <a:spcPct val="100000"/>
              </a:lnSpc>
              <a:spcBef>
                <a:spcPts val="0"/>
              </a:spcBef>
              <a:spcAft>
                <a:spcPts val="0"/>
              </a:spcAft>
              <a:buClr>
                <a:srgbClr val="000000"/>
              </a:buClr>
              <a:buSzPts val="2400"/>
              <a:buFont typeface="Arial"/>
              <a:buNone/>
            </a:pPr>
            <a:r>
              <a:rPr lang="en-GB" sz="2100" i="0" u="none" strike="noStrike" cap="none">
                <a:solidFill>
                  <a:schemeClr val="lt1"/>
                </a:solidFill>
                <a:latin typeface="Georgia"/>
                <a:ea typeface="Georgia"/>
                <a:cs typeface="Georgia"/>
                <a:sym typeface="Georgia"/>
              </a:rPr>
              <a:t>ANTHROPOLOGY</a:t>
            </a:r>
            <a:endParaRPr sz="2100" i="0" u="none" strike="noStrike" cap="none">
              <a:solidFill>
                <a:schemeClr val="lt1"/>
              </a:solidFill>
              <a:latin typeface="Georgia"/>
              <a:ea typeface="Georgia"/>
              <a:cs typeface="Georgia"/>
              <a:sym typeface="Georgia"/>
            </a:endParaRPr>
          </a:p>
          <a:p>
            <a:pPr marL="0" marR="0" lvl="0" indent="0" algn="l" rtl="0">
              <a:lnSpc>
                <a:spcPct val="100000"/>
              </a:lnSpc>
              <a:spcBef>
                <a:spcPts val="0"/>
              </a:spcBef>
              <a:spcAft>
                <a:spcPts val="0"/>
              </a:spcAft>
              <a:buClr>
                <a:srgbClr val="000000"/>
              </a:buClr>
              <a:buSzPts val="2400"/>
              <a:buFont typeface="Arial"/>
              <a:buNone/>
            </a:pPr>
            <a:endParaRPr sz="2100" i="0" u="none" strike="noStrike" cap="none">
              <a:solidFill>
                <a:schemeClr val="lt1"/>
              </a:solidFill>
              <a:latin typeface="Georgia"/>
              <a:ea typeface="Georgia"/>
              <a:cs typeface="Georgia"/>
              <a:sym typeface="Georgia"/>
            </a:endParaRPr>
          </a:p>
          <a:p>
            <a:pPr marL="0" marR="0" lvl="0" indent="0" algn="l" rtl="0">
              <a:lnSpc>
                <a:spcPct val="100000"/>
              </a:lnSpc>
              <a:spcBef>
                <a:spcPts val="0"/>
              </a:spcBef>
              <a:spcAft>
                <a:spcPts val="0"/>
              </a:spcAft>
              <a:buClr>
                <a:srgbClr val="000000"/>
              </a:buClr>
              <a:buSzPts val="2400"/>
              <a:buFont typeface="Arial"/>
              <a:buNone/>
            </a:pPr>
            <a:r>
              <a:rPr lang="en-GB" sz="2100" i="0" u="none" strike="noStrike" cap="none">
                <a:solidFill>
                  <a:schemeClr val="lt1"/>
                </a:solidFill>
                <a:latin typeface="Georgia"/>
                <a:ea typeface="Georgia"/>
                <a:cs typeface="Georgia"/>
                <a:sym typeface="Georgia"/>
              </a:rPr>
              <a:t>STORY-TELLING…</a:t>
            </a:r>
            <a:endParaRPr sz="2100" i="0" u="none" strike="noStrike" cap="none">
              <a:solidFill>
                <a:schemeClr val="lt1"/>
              </a:solidFill>
              <a:latin typeface="Georgia"/>
              <a:ea typeface="Georgia"/>
              <a:cs typeface="Georgia"/>
              <a:sym typeface="Georgia"/>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22" name="Google Shape;122;g2b20b5e5a7c_1_88"/>
          <p:cNvGrpSpPr/>
          <p:nvPr/>
        </p:nvGrpSpPr>
        <p:grpSpPr>
          <a:xfrm>
            <a:off x="5811375" y="1079584"/>
            <a:ext cx="3475304" cy="3213174"/>
            <a:chOff x="193156" y="1115289"/>
            <a:chExt cx="4447535" cy="4806543"/>
          </a:xfrm>
        </p:grpSpPr>
        <p:pic>
          <p:nvPicPr>
            <p:cNvPr id="123" name="Google Shape;123;g2b20b5e5a7c_1_88"/>
            <p:cNvPicPr preferRelativeResize="0"/>
            <p:nvPr/>
          </p:nvPicPr>
          <p:blipFill rotWithShape="1">
            <a:blip r:embed="rId3">
              <a:alphaModFix/>
            </a:blip>
            <a:srcRect l="3195" t="2195" r="2278" b="1927"/>
            <a:stretch/>
          </p:blipFill>
          <p:spPr>
            <a:xfrm>
              <a:off x="923010" y="1115289"/>
              <a:ext cx="3717681" cy="4163245"/>
            </a:xfrm>
            <a:prstGeom prst="rect">
              <a:avLst/>
            </a:prstGeom>
            <a:noFill/>
            <a:ln>
              <a:noFill/>
            </a:ln>
          </p:spPr>
        </p:pic>
        <p:cxnSp>
          <p:nvCxnSpPr>
            <p:cNvPr id="124" name="Google Shape;124;g2b20b5e5a7c_1_88"/>
            <p:cNvCxnSpPr/>
            <p:nvPr/>
          </p:nvCxnSpPr>
          <p:spPr>
            <a:xfrm rot="10800000">
              <a:off x="1207339" y="4325962"/>
              <a:ext cx="643500" cy="300"/>
            </a:xfrm>
            <a:prstGeom prst="straightConnector1">
              <a:avLst/>
            </a:prstGeom>
            <a:noFill/>
            <a:ln w="9525" cap="flat" cmpd="sng">
              <a:solidFill>
                <a:schemeClr val="accent2"/>
              </a:solidFill>
              <a:prstDash val="solid"/>
              <a:miter lim="800000"/>
              <a:headEnd type="none" w="sm" len="sm"/>
              <a:tailEnd type="triangle" w="med" len="med"/>
            </a:ln>
          </p:spPr>
        </p:cxnSp>
        <p:sp>
          <p:nvSpPr>
            <p:cNvPr id="125" name="Google Shape;125;g2b20b5e5a7c_1_88"/>
            <p:cNvSpPr txBox="1"/>
            <p:nvPr/>
          </p:nvSpPr>
          <p:spPr>
            <a:xfrm>
              <a:off x="193156" y="4171932"/>
              <a:ext cx="1014300" cy="1749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GB" sz="1400" b="0" i="0" u="none" strike="noStrike" cap="none">
                  <a:solidFill>
                    <a:srgbClr val="A5A5A5"/>
                  </a:solidFill>
                  <a:latin typeface="Calibri"/>
                  <a:ea typeface="Calibri"/>
                  <a:cs typeface="Calibri"/>
                  <a:sym typeface="Calibri"/>
                </a:rPr>
                <a:t>The skull of an 11 years old girl </a:t>
              </a:r>
              <a:endParaRPr sz="1400" b="0" i="0" u="none" strike="noStrike" cap="none">
                <a:solidFill>
                  <a:srgbClr val="000000"/>
                </a:solidFill>
                <a:latin typeface="Arial"/>
                <a:ea typeface="Arial"/>
                <a:cs typeface="Arial"/>
                <a:sym typeface="Arial"/>
              </a:endParaRPr>
            </a:p>
          </p:txBody>
        </p:sp>
      </p:grpSp>
      <p:pic>
        <p:nvPicPr>
          <p:cNvPr id="126" name="Google Shape;126;g2b20b5e5a7c_1_88"/>
          <p:cNvPicPr preferRelativeResize="0"/>
          <p:nvPr/>
        </p:nvPicPr>
        <p:blipFill rotWithShape="1">
          <a:blip r:embed="rId4">
            <a:alphaModFix/>
          </a:blip>
          <a:srcRect/>
          <a:stretch/>
        </p:blipFill>
        <p:spPr>
          <a:xfrm>
            <a:off x="9461704" y="3789988"/>
            <a:ext cx="2600521" cy="2600521"/>
          </a:xfrm>
          <a:prstGeom prst="rect">
            <a:avLst/>
          </a:prstGeom>
          <a:noFill/>
          <a:ln>
            <a:noFill/>
          </a:ln>
        </p:spPr>
      </p:pic>
      <p:cxnSp>
        <p:nvCxnSpPr>
          <p:cNvPr id="127" name="Google Shape;127;g2b20b5e5a7c_1_88"/>
          <p:cNvCxnSpPr/>
          <p:nvPr/>
        </p:nvCxnSpPr>
        <p:spPr>
          <a:xfrm rot="10800000">
            <a:off x="8958888" y="4804145"/>
            <a:ext cx="502800" cy="300"/>
          </a:xfrm>
          <a:prstGeom prst="straightConnector1">
            <a:avLst/>
          </a:prstGeom>
          <a:noFill/>
          <a:ln w="9525" cap="flat" cmpd="sng">
            <a:solidFill>
              <a:schemeClr val="accent2"/>
            </a:solidFill>
            <a:prstDash val="solid"/>
            <a:miter lim="800000"/>
            <a:headEnd type="none" w="sm" len="sm"/>
            <a:tailEnd type="triangle" w="med" len="med"/>
          </a:ln>
        </p:spPr>
      </p:cxnSp>
      <p:sp>
        <p:nvSpPr>
          <p:cNvPr id="128" name="Google Shape;128;g2b20b5e5a7c_1_88"/>
          <p:cNvSpPr txBox="1"/>
          <p:nvPr/>
        </p:nvSpPr>
        <p:spPr>
          <a:xfrm>
            <a:off x="6684477" y="4407050"/>
            <a:ext cx="2274300" cy="523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GB" sz="1400" i="0" u="none" strike="noStrike" cap="none">
                <a:solidFill>
                  <a:srgbClr val="A5A5A5"/>
                </a:solidFill>
                <a:latin typeface="Georgia"/>
                <a:ea typeface="Georgia"/>
                <a:cs typeface="Georgia"/>
                <a:sym typeface="Georgia"/>
              </a:rPr>
              <a:t>Thucydides’ 2.49-2.52 on the plague in Athens</a:t>
            </a:r>
            <a:endParaRPr sz="1400" i="0" u="none" strike="noStrike" cap="none">
              <a:solidFill>
                <a:srgbClr val="000000"/>
              </a:solidFill>
              <a:latin typeface="Georgia"/>
              <a:ea typeface="Georgia"/>
              <a:cs typeface="Georgia"/>
              <a:sym typeface="Georgia"/>
            </a:endParaRPr>
          </a:p>
        </p:txBody>
      </p:sp>
      <p:sp>
        <p:nvSpPr>
          <p:cNvPr id="129" name="Google Shape;129;g2b20b5e5a7c_1_88"/>
          <p:cNvSpPr txBox="1"/>
          <p:nvPr/>
        </p:nvSpPr>
        <p:spPr>
          <a:xfrm>
            <a:off x="5620700" y="6334800"/>
            <a:ext cx="3840900" cy="523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GB" sz="1400" b="0" i="0" u="none" strike="noStrike" cap="none">
                <a:solidFill>
                  <a:srgbClr val="A5A5A5"/>
                </a:solidFill>
                <a:latin typeface="Calibri"/>
                <a:ea typeface="Calibri"/>
                <a:cs typeface="Calibri"/>
                <a:sym typeface="Calibri"/>
              </a:rPr>
              <a:t>Image taken fr</a:t>
            </a:r>
            <a:r>
              <a:rPr lang="en-GB" sz="1400" i="0" u="none" strike="noStrike" cap="none">
                <a:solidFill>
                  <a:srgbClr val="A5A5A5"/>
                </a:solidFill>
                <a:latin typeface="Georgia"/>
                <a:ea typeface="Georgia"/>
                <a:cs typeface="Georgia"/>
                <a:sym typeface="Georgia"/>
              </a:rPr>
              <a:t>om https://oll.libert</a:t>
            </a:r>
            <a:r>
              <a:rPr lang="en-GB" sz="1400" b="0" i="0" u="none" strike="noStrike" cap="none">
                <a:solidFill>
                  <a:srgbClr val="A5A5A5"/>
                </a:solidFill>
                <a:latin typeface="Calibri"/>
                <a:ea typeface="Calibri"/>
                <a:cs typeface="Calibri"/>
                <a:sym typeface="Calibri"/>
              </a:rPr>
              <a:t>yfund.org/person/thucydides</a:t>
            </a:r>
            <a:endParaRPr sz="1400" b="0" i="0" u="none" strike="noStrike" cap="none">
              <a:solidFill>
                <a:srgbClr val="A5A5A5"/>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g2b26201b6e0_0_7"/>
          <p:cNvSpPr/>
          <p:nvPr/>
        </p:nvSpPr>
        <p:spPr>
          <a:xfrm>
            <a:off x="0" y="292100"/>
            <a:ext cx="12192000" cy="787500"/>
          </a:xfrm>
          <a:prstGeom prst="rect">
            <a:avLst/>
          </a:prstGeom>
          <a:solidFill>
            <a:srgbClr val="C55A1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800"/>
              <a:buFont typeface="Arial"/>
              <a:buNone/>
            </a:pPr>
            <a:r>
              <a:rPr lang="en-GB" sz="2800" b="1" i="0" u="none" strike="noStrike" cap="none">
                <a:solidFill>
                  <a:schemeClr val="lt1"/>
                </a:solidFill>
                <a:latin typeface="Trebuchet MS"/>
                <a:ea typeface="Trebuchet MS"/>
                <a:cs typeface="Trebuchet MS"/>
                <a:sym typeface="Trebuchet MS"/>
              </a:rPr>
              <a:t> </a:t>
            </a:r>
            <a:r>
              <a:rPr lang="en-GB" sz="2800" b="1" i="0" u="none" strike="noStrike" cap="none">
                <a:solidFill>
                  <a:schemeClr val="lt1"/>
                </a:solidFill>
                <a:latin typeface="Georgia"/>
                <a:ea typeface="Georgia"/>
                <a:cs typeface="Georgia"/>
                <a:sym typeface="Georgia"/>
              </a:rPr>
              <a:t> </a:t>
            </a:r>
            <a:endParaRPr sz="2800" b="1" i="0" u="none" strike="noStrike" cap="none">
              <a:solidFill>
                <a:schemeClr val="lt1"/>
              </a:solidFill>
              <a:latin typeface="Georgia"/>
              <a:ea typeface="Georgia"/>
              <a:cs typeface="Georgia"/>
              <a:sym typeface="Georgia"/>
            </a:endParaRPr>
          </a:p>
          <a:p>
            <a:pPr marL="0" marR="0" lvl="0" indent="0" algn="l" rtl="0">
              <a:lnSpc>
                <a:spcPct val="100000"/>
              </a:lnSpc>
              <a:spcBef>
                <a:spcPts val="0"/>
              </a:spcBef>
              <a:spcAft>
                <a:spcPts val="0"/>
              </a:spcAft>
              <a:buClr>
                <a:srgbClr val="000000"/>
              </a:buClr>
              <a:buSzPts val="2800"/>
              <a:buFont typeface="Arial"/>
              <a:buNone/>
            </a:pPr>
            <a:r>
              <a:rPr lang="en-GB" sz="2800">
                <a:solidFill>
                  <a:schemeClr val="lt1"/>
                </a:solidFill>
                <a:latin typeface="Georgia"/>
                <a:ea typeface="Georgia"/>
                <a:cs typeface="Georgia"/>
                <a:sym typeface="Georgia"/>
              </a:rPr>
              <a:t>Μύρτις: μέρος της ύλης μας όταν η ύλη του άγνωστου κειμένου περιλαμβάνει τον Θουκυδίδη  (Years 12-13) </a:t>
            </a:r>
            <a:endParaRPr sz="2800">
              <a:solidFill>
                <a:schemeClr val="lt1"/>
              </a:solidFill>
              <a:latin typeface="Georgia"/>
              <a:ea typeface="Georgia"/>
              <a:cs typeface="Georgia"/>
              <a:sym typeface="Georgia"/>
            </a:endParaRPr>
          </a:p>
          <a:p>
            <a:pPr marL="0" marR="0" lvl="0" indent="0" algn="l" rtl="0">
              <a:lnSpc>
                <a:spcPct val="100000"/>
              </a:lnSpc>
              <a:spcBef>
                <a:spcPts val="0"/>
              </a:spcBef>
              <a:spcAft>
                <a:spcPts val="0"/>
              </a:spcAft>
              <a:buClr>
                <a:srgbClr val="000000"/>
              </a:buClr>
              <a:buSzPts val="2800"/>
              <a:buFont typeface="Arial"/>
              <a:buNone/>
            </a:pPr>
            <a:r>
              <a:rPr lang="en-GB" sz="2800" b="1">
                <a:solidFill>
                  <a:schemeClr val="lt1"/>
                </a:solidFill>
                <a:latin typeface="Trebuchet MS"/>
                <a:ea typeface="Trebuchet MS"/>
                <a:cs typeface="Trebuchet MS"/>
                <a:sym typeface="Trebuchet MS"/>
              </a:rPr>
              <a:t>  </a:t>
            </a:r>
            <a:endParaRPr sz="1400" b="1" i="0" u="none" strike="noStrike" cap="none">
              <a:solidFill>
                <a:srgbClr val="000000"/>
              </a:solidFill>
            </a:endParaRPr>
          </a:p>
        </p:txBody>
      </p:sp>
      <p:sp>
        <p:nvSpPr>
          <p:cNvPr id="135" name="Google Shape;135;g2b26201b6e0_0_7"/>
          <p:cNvSpPr txBox="1"/>
          <p:nvPr/>
        </p:nvSpPr>
        <p:spPr>
          <a:xfrm>
            <a:off x="348925" y="1350475"/>
            <a:ext cx="5000100" cy="5171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endParaRPr sz="1800" b="1" i="1">
              <a:solidFill>
                <a:schemeClr val="lt1"/>
              </a:solidFill>
              <a:latin typeface="Georgia"/>
              <a:ea typeface="Georgia"/>
              <a:cs typeface="Georgia"/>
              <a:sym typeface="Georgia"/>
            </a:endParaRPr>
          </a:p>
          <a:p>
            <a:pPr marL="0" marR="0" lvl="0" indent="0" algn="l" rtl="0">
              <a:lnSpc>
                <a:spcPct val="100000"/>
              </a:lnSpc>
              <a:spcBef>
                <a:spcPts val="0"/>
              </a:spcBef>
              <a:spcAft>
                <a:spcPts val="0"/>
              </a:spcAft>
              <a:buClr>
                <a:srgbClr val="000000"/>
              </a:buClr>
              <a:buSzPts val="2400"/>
              <a:buFont typeface="Arial"/>
              <a:buNone/>
            </a:pPr>
            <a:r>
              <a:rPr lang="en-GB" sz="1800">
                <a:solidFill>
                  <a:schemeClr val="lt1"/>
                </a:solidFill>
                <a:latin typeface="Georgia"/>
                <a:ea typeface="Georgia"/>
                <a:cs typeface="Georgia"/>
                <a:sym typeface="Georgia"/>
              </a:rPr>
              <a:t>-Thucydides 2.47-2.54: Read and Translate </a:t>
            </a:r>
            <a:endParaRPr sz="1800">
              <a:solidFill>
                <a:schemeClr val="lt1"/>
              </a:solidFill>
              <a:latin typeface="Georgia"/>
              <a:ea typeface="Georgia"/>
              <a:cs typeface="Georgia"/>
              <a:sym typeface="Georgia"/>
            </a:endParaRPr>
          </a:p>
          <a:p>
            <a:pPr marL="0" marR="0" lvl="0" indent="0" algn="l" rtl="0">
              <a:lnSpc>
                <a:spcPct val="100000"/>
              </a:lnSpc>
              <a:spcBef>
                <a:spcPts val="0"/>
              </a:spcBef>
              <a:spcAft>
                <a:spcPts val="0"/>
              </a:spcAft>
              <a:buClr>
                <a:srgbClr val="000000"/>
              </a:buClr>
              <a:buSzPts val="2400"/>
              <a:buFont typeface="Arial"/>
              <a:buNone/>
            </a:pPr>
            <a:endParaRPr sz="1800">
              <a:solidFill>
                <a:schemeClr val="lt1"/>
              </a:solidFill>
              <a:latin typeface="Georgia"/>
              <a:ea typeface="Georgia"/>
              <a:cs typeface="Georgia"/>
              <a:sym typeface="Georgia"/>
            </a:endParaRPr>
          </a:p>
          <a:p>
            <a:pPr marL="0" marR="0" lvl="0" indent="0" algn="l" rtl="0">
              <a:lnSpc>
                <a:spcPct val="100000"/>
              </a:lnSpc>
              <a:spcBef>
                <a:spcPts val="0"/>
              </a:spcBef>
              <a:spcAft>
                <a:spcPts val="0"/>
              </a:spcAft>
              <a:buClr>
                <a:srgbClr val="000000"/>
              </a:buClr>
              <a:buSzPts val="2400"/>
              <a:buFont typeface="Arial"/>
              <a:buNone/>
            </a:pPr>
            <a:r>
              <a:rPr lang="en-GB" sz="1800">
                <a:solidFill>
                  <a:schemeClr val="lt1"/>
                </a:solidFill>
                <a:latin typeface="Georgia"/>
                <a:ea typeface="Georgia"/>
                <a:cs typeface="Georgia"/>
                <a:sym typeface="Georgia"/>
              </a:rPr>
              <a:t>-Make a vocabulary list with the words you needed to check in the dictionary </a:t>
            </a:r>
            <a:endParaRPr sz="1800">
              <a:solidFill>
                <a:schemeClr val="lt1"/>
              </a:solidFill>
              <a:latin typeface="Georgia"/>
              <a:ea typeface="Georgia"/>
              <a:cs typeface="Georgia"/>
              <a:sym typeface="Georgia"/>
            </a:endParaRPr>
          </a:p>
          <a:p>
            <a:pPr marL="0" marR="0" lvl="0" indent="0" algn="l" rtl="0">
              <a:lnSpc>
                <a:spcPct val="100000"/>
              </a:lnSpc>
              <a:spcBef>
                <a:spcPts val="0"/>
              </a:spcBef>
              <a:spcAft>
                <a:spcPts val="0"/>
              </a:spcAft>
              <a:buClr>
                <a:srgbClr val="000000"/>
              </a:buClr>
              <a:buSzPts val="2400"/>
              <a:buFont typeface="Arial"/>
              <a:buNone/>
            </a:pPr>
            <a:endParaRPr sz="1800">
              <a:solidFill>
                <a:schemeClr val="lt1"/>
              </a:solidFill>
              <a:latin typeface="Georgia"/>
              <a:ea typeface="Georgia"/>
              <a:cs typeface="Georgia"/>
              <a:sym typeface="Georgia"/>
            </a:endParaRPr>
          </a:p>
          <a:p>
            <a:pPr marL="0" marR="0" lvl="0" indent="0" algn="l" rtl="0">
              <a:lnSpc>
                <a:spcPct val="100000"/>
              </a:lnSpc>
              <a:spcBef>
                <a:spcPts val="0"/>
              </a:spcBef>
              <a:spcAft>
                <a:spcPts val="0"/>
              </a:spcAft>
              <a:buClr>
                <a:srgbClr val="000000"/>
              </a:buClr>
              <a:buSzPts val="2400"/>
              <a:buFont typeface="Arial"/>
              <a:buNone/>
            </a:pPr>
            <a:r>
              <a:rPr lang="en-GB" sz="1800">
                <a:solidFill>
                  <a:schemeClr val="lt1"/>
                </a:solidFill>
                <a:latin typeface="Georgia"/>
                <a:ea typeface="Georgia"/>
                <a:cs typeface="Georgia"/>
                <a:sym typeface="Georgia"/>
              </a:rPr>
              <a:t>-Check your translation with your teacher in class</a:t>
            </a:r>
            <a:endParaRPr sz="1800">
              <a:solidFill>
                <a:schemeClr val="lt1"/>
              </a:solidFill>
              <a:latin typeface="Georgia"/>
              <a:ea typeface="Georgia"/>
              <a:cs typeface="Georgia"/>
              <a:sym typeface="Georgia"/>
            </a:endParaRPr>
          </a:p>
          <a:p>
            <a:pPr marL="0" marR="0" lvl="0" indent="0" algn="l" rtl="0">
              <a:lnSpc>
                <a:spcPct val="100000"/>
              </a:lnSpc>
              <a:spcBef>
                <a:spcPts val="0"/>
              </a:spcBef>
              <a:spcAft>
                <a:spcPts val="0"/>
              </a:spcAft>
              <a:buClr>
                <a:srgbClr val="000000"/>
              </a:buClr>
              <a:buSzPts val="2400"/>
              <a:buFont typeface="Arial"/>
              <a:buNone/>
            </a:pPr>
            <a:endParaRPr sz="1800">
              <a:solidFill>
                <a:schemeClr val="lt1"/>
              </a:solidFill>
              <a:latin typeface="Georgia"/>
              <a:ea typeface="Georgia"/>
              <a:cs typeface="Georgia"/>
              <a:sym typeface="Georgia"/>
            </a:endParaRPr>
          </a:p>
          <a:p>
            <a:pPr marL="0" marR="0" lvl="0" indent="0" algn="l" rtl="0">
              <a:lnSpc>
                <a:spcPct val="100000"/>
              </a:lnSpc>
              <a:spcBef>
                <a:spcPts val="0"/>
              </a:spcBef>
              <a:spcAft>
                <a:spcPts val="0"/>
              </a:spcAft>
              <a:buClr>
                <a:srgbClr val="000000"/>
              </a:buClr>
              <a:buSzPts val="2400"/>
              <a:buFont typeface="Arial"/>
              <a:buNone/>
            </a:pPr>
            <a:r>
              <a:rPr lang="en-GB" sz="1800">
                <a:solidFill>
                  <a:schemeClr val="lt1"/>
                </a:solidFill>
                <a:latin typeface="Georgia"/>
                <a:ea typeface="Georgia"/>
                <a:cs typeface="Georgia"/>
                <a:sym typeface="Georgia"/>
              </a:rPr>
              <a:t>-Read and watch Myrtis’ story: </a:t>
            </a:r>
            <a:endParaRPr sz="1800">
              <a:solidFill>
                <a:schemeClr val="lt1"/>
              </a:solidFill>
              <a:latin typeface="Georgia"/>
              <a:ea typeface="Georgia"/>
              <a:cs typeface="Georgia"/>
              <a:sym typeface="Georgia"/>
            </a:endParaRPr>
          </a:p>
          <a:p>
            <a:pPr marL="0" marR="0" lvl="0" indent="0" algn="l" rtl="0">
              <a:lnSpc>
                <a:spcPct val="100000"/>
              </a:lnSpc>
              <a:spcBef>
                <a:spcPts val="0"/>
              </a:spcBef>
              <a:spcAft>
                <a:spcPts val="0"/>
              </a:spcAft>
              <a:buClr>
                <a:srgbClr val="000000"/>
              </a:buClr>
              <a:buSzPts val="2400"/>
              <a:buFont typeface="Arial"/>
              <a:buNone/>
            </a:pPr>
            <a:r>
              <a:rPr lang="en-GB" sz="1800" u="sng">
                <a:solidFill>
                  <a:schemeClr val="hlink"/>
                </a:solidFill>
                <a:latin typeface="Georgia"/>
                <a:ea typeface="Georgia"/>
                <a:cs typeface="Georgia"/>
                <a:sym typeface="Georgia"/>
                <a:hlinkClick r:id="rId3"/>
              </a:rPr>
              <a:t>https://www.youtube.com/watch?v=qID2GZDJFqw</a:t>
            </a:r>
            <a:r>
              <a:rPr lang="en-GB" sz="1800">
                <a:solidFill>
                  <a:schemeClr val="lt1"/>
                </a:solidFill>
                <a:latin typeface="Georgia"/>
                <a:ea typeface="Georgia"/>
                <a:cs typeface="Georgia"/>
                <a:sym typeface="Georgia"/>
              </a:rPr>
              <a:t> </a:t>
            </a:r>
            <a:endParaRPr sz="1800">
              <a:solidFill>
                <a:schemeClr val="lt1"/>
              </a:solidFill>
              <a:latin typeface="Georgia"/>
              <a:ea typeface="Georgia"/>
              <a:cs typeface="Georgia"/>
              <a:sym typeface="Georgia"/>
            </a:endParaRPr>
          </a:p>
          <a:p>
            <a:pPr marL="0" marR="0" lvl="0" indent="0" algn="l" rtl="0">
              <a:lnSpc>
                <a:spcPct val="100000"/>
              </a:lnSpc>
              <a:spcBef>
                <a:spcPts val="0"/>
              </a:spcBef>
              <a:spcAft>
                <a:spcPts val="0"/>
              </a:spcAft>
              <a:buClr>
                <a:srgbClr val="000000"/>
              </a:buClr>
              <a:buSzPts val="2400"/>
              <a:buFont typeface="Arial"/>
              <a:buNone/>
            </a:pPr>
            <a:r>
              <a:rPr lang="en-GB" sz="1800" u="sng">
                <a:solidFill>
                  <a:schemeClr val="hlink"/>
                </a:solidFill>
                <a:latin typeface="Georgia"/>
                <a:ea typeface="Georgia"/>
                <a:cs typeface="Georgia"/>
                <a:sym typeface="Georgia"/>
                <a:hlinkClick r:id="rId4"/>
              </a:rPr>
              <a:t>https://www.myrtis.gr/</a:t>
            </a:r>
            <a:r>
              <a:rPr lang="en-GB" sz="1800">
                <a:solidFill>
                  <a:schemeClr val="lt1"/>
                </a:solidFill>
                <a:latin typeface="Georgia"/>
                <a:ea typeface="Georgia"/>
                <a:cs typeface="Georgia"/>
                <a:sym typeface="Georgia"/>
              </a:rPr>
              <a:t> </a:t>
            </a:r>
            <a:endParaRPr sz="1800">
              <a:solidFill>
                <a:schemeClr val="lt1"/>
              </a:solidFill>
              <a:latin typeface="Georgia"/>
              <a:ea typeface="Georgia"/>
              <a:cs typeface="Georgia"/>
              <a:sym typeface="Georgia"/>
            </a:endParaRPr>
          </a:p>
          <a:p>
            <a:pPr marL="0" marR="0" lvl="0" indent="0" algn="l" rtl="0">
              <a:lnSpc>
                <a:spcPct val="100000"/>
              </a:lnSpc>
              <a:spcBef>
                <a:spcPts val="0"/>
              </a:spcBef>
              <a:spcAft>
                <a:spcPts val="0"/>
              </a:spcAft>
              <a:buClr>
                <a:srgbClr val="000000"/>
              </a:buClr>
              <a:buSzPts val="2400"/>
              <a:buFont typeface="Arial"/>
              <a:buNone/>
            </a:pPr>
            <a:endParaRPr sz="1800">
              <a:solidFill>
                <a:schemeClr val="lt1"/>
              </a:solidFill>
              <a:latin typeface="Georgia"/>
              <a:ea typeface="Georgia"/>
              <a:cs typeface="Georgia"/>
              <a:sym typeface="Georgia"/>
            </a:endParaRPr>
          </a:p>
          <a:p>
            <a:pPr marL="0" marR="0" lvl="0" indent="0" algn="l" rtl="0">
              <a:lnSpc>
                <a:spcPct val="100000"/>
              </a:lnSpc>
              <a:spcBef>
                <a:spcPts val="0"/>
              </a:spcBef>
              <a:spcAft>
                <a:spcPts val="0"/>
              </a:spcAft>
              <a:buClr>
                <a:srgbClr val="000000"/>
              </a:buClr>
              <a:buSzPts val="2400"/>
              <a:buFont typeface="Arial"/>
              <a:buNone/>
            </a:pPr>
            <a:r>
              <a:rPr lang="en-GB" sz="1800">
                <a:solidFill>
                  <a:schemeClr val="lt1"/>
                </a:solidFill>
                <a:latin typeface="Georgia"/>
                <a:ea typeface="Georgia"/>
                <a:cs typeface="Georgia"/>
                <a:sym typeface="Georgia"/>
              </a:rPr>
              <a:t>-What links can you find between Thucydides’ description of the plague and Myrtis’ story? </a:t>
            </a:r>
            <a:endParaRPr sz="1800">
              <a:solidFill>
                <a:schemeClr val="lt1"/>
              </a:solidFill>
              <a:latin typeface="Georgia"/>
              <a:ea typeface="Georgia"/>
              <a:cs typeface="Georgia"/>
              <a:sym typeface="Georgia"/>
            </a:endParaRPr>
          </a:p>
          <a:p>
            <a:pPr marL="0" marR="0" lvl="0" indent="0" algn="l" rtl="0">
              <a:lnSpc>
                <a:spcPct val="100000"/>
              </a:lnSpc>
              <a:spcBef>
                <a:spcPts val="0"/>
              </a:spcBef>
              <a:spcAft>
                <a:spcPts val="0"/>
              </a:spcAft>
              <a:buClr>
                <a:srgbClr val="000000"/>
              </a:buClr>
              <a:buSzPts val="2400"/>
              <a:buFont typeface="Arial"/>
              <a:buNone/>
            </a:pPr>
            <a:endParaRPr sz="2800" b="1" i="1">
              <a:solidFill>
                <a:schemeClr val="lt1"/>
              </a:solidFill>
              <a:latin typeface="Georgia"/>
              <a:ea typeface="Georgia"/>
              <a:cs typeface="Georgia"/>
              <a:sym typeface="Georgia"/>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36" name="Google Shape;136;g2b26201b6e0_0_7"/>
          <p:cNvGrpSpPr/>
          <p:nvPr/>
        </p:nvGrpSpPr>
        <p:grpSpPr>
          <a:xfrm>
            <a:off x="5811385" y="1534888"/>
            <a:ext cx="3275610" cy="2923765"/>
            <a:chOff x="193156" y="1115289"/>
            <a:chExt cx="4447535" cy="5095443"/>
          </a:xfrm>
        </p:grpSpPr>
        <p:pic>
          <p:nvPicPr>
            <p:cNvPr id="137" name="Google Shape;137;g2b26201b6e0_0_7"/>
            <p:cNvPicPr preferRelativeResize="0"/>
            <p:nvPr/>
          </p:nvPicPr>
          <p:blipFill rotWithShape="1">
            <a:blip r:embed="rId5">
              <a:alphaModFix/>
            </a:blip>
            <a:srcRect l="3195" t="2195" r="2278" b="1927"/>
            <a:stretch/>
          </p:blipFill>
          <p:spPr>
            <a:xfrm>
              <a:off x="923010" y="1115289"/>
              <a:ext cx="3717681" cy="4163245"/>
            </a:xfrm>
            <a:prstGeom prst="rect">
              <a:avLst/>
            </a:prstGeom>
            <a:noFill/>
            <a:ln>
              <a:noFill/>
            </a:ln>
          </p:spPr>
        </p:pic>
        <p:cxnSp>
          <p:nvCxnSpPr>
            <p:cNvPr id="138" name="Google Shape;138;g2b26201b6e0_0_7"/>
            <p:cNvCxnSpPr/>
            <p:nvPr/>
          </p:nvCxnSpPr>
          <p:spPr>
            <a:xfrm rot="10800000">
              <a:off x="1207339" y="4325962"/>
              <a:ext cx="643500" cy="300"/>
            </a:xfrm>
            <a:prstGeom prst="straightConnector1">
              <a:avLst/>
            </a:prstGeom>
            <a:noFill/>
            <a:ln w="9525" cap="flat" cmpd="sng">
              <a:solidFill>
                <a:schemeClr val="accent2"/>
              </a:solidFill>
              <a:prstDash val="solid"/>
              <a:miter lim="800000"/>
              <a:headEnd type="none" w="sm" len="sm"/>
              <a:tailEnd type="triangle" w="med" len="med"/>
            </a:ln>
          </p:spPr>
        </p:cxnSp>
        <p:sp>
          <p:nvSpPr>
            <p:cNvPr id="139" name="Google Shape;139;g2b26201b6e0_0_7"/>
            <p:cNvSpPr txBox="1"/>
            <p:nvPr/>
          </p:nvSpPr>
          <p:spPr>
            <a:xfrm>
              <a:off x="193156" y="4171932"/>
              <a:ext cx="1014300" cy="2038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GB" sz="1400" b="0" i="0" u="none" strike="noStrike" cap="none">
                  <a:solidFill>
                    <a:srgbClr val="A5A5A5"/>
                  </a:solidFill>
                  <a:latin typeface="Calibri"/>
                  <a:ea typeface="Calibri"/>
                  <a:cs typeface="Calibri"/>
                  <a:sym typeface="Calibri"/>
                </a:rPr>
                <a:t>The skull of an 11 years old girl </a:t>
              </a:r>
              <a:endParaRPr sz="1400" b="0" i="0" u="none" strike="noStrike" cap="none">
                <a:solidFill>
                  <a:srgbClr val="000000"/>
                </a:solidFill>
                <a:latin typeface="Arial"/>
                <a:ea typeface="Arial"/>
                <a:cs typeface="Arial"/>
                <a:sym typeface="Arial"/>
              </a:endParaRPr>
            </a:p>
          </p:txBody>
        </p:sp>
      </p:grpSp>
      <p:pic>
        <p:nvPicPr>
          <p:cNvPr id="140" name="Google Shape;140;g2b26201b6e0_0_7"/>
          <p:cNvPicPr preferRelativeResize="0"/>
          <p:nvPr/>
        </p:nvPicPr>
        <p:blipFill rotWithShape="1">
          <a:blip r:embed="rId6">
            <a:alphaModFix/>
          </a:blip>
          <a:srcRect/>
          <a:stretch/>
        </p:blipFill>
        <p:spPr>
          <a:xfrm>
            <a:off x="9461704" y="3789988"/>
            <a:ext cx="2600521" cy="2600521"/>
          </a:xfrm>
          <a:prstGeom prst="rect">
            <a:avLst/>
          </a:prstGeom>
          <a:noFill/>
          <a:ln>
            <a:noFill/>
          </a:ln>
        </p:spPr>
      </p:pic>
      <p:cxnSp>
        <p:nvCxnSpPr>
          <p:cNvPr id="141" name="Google Shape;141;g2b26201b6e0_0_7"/>
          <p:cNvCxnSpPr/>
          <p:nvPr/>
        </p:nvCxnSpPr>
        <p:spPr>
          <a:xfrm rot="10800000">
            <a:off x="8958888" y="4804145"/>
            <a:ext cx="502800" cy="300"/>
          </a:xfrm>
          <a:prstGeom prst="straightConnector1">
            <a:avLst/>
          </a:prstGeom>
          <a:noFill/>
          <a:ln w="9525" cap="flat" cmpd="sng">
            <a:solidFill>
              <a:schemeClr val="accent2"/>
            </a:solidFill>
            <a:prstDash val="solid"/>
            <a:miter lim="800000"/>
            <a:headEnd type="none" w="sm" len="sm"/>
            <a:tailEnd type="triangle" w="med" len="med"/>
          </a:ln>
        </p:spPr>
      </p:cxnSp>
      <p:sp>
        <p:nvSpPr>
          <p:cNvPr id="142" name="Google Shape;142;g2b26201b6e0_0_7"/>
          <p:cNvSpPr txBox="1"/>
          <p:nvPr/>
        </p:nvSpPr>
        <p:spPr>
          <a:xfrm>
            <a:off x="6684477" y="4407050"/>
            <a:ext cx="2274300" cy="523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GB" sz="1400" i="0" u="none" strike="noStrike" cap="none">
                <a:solidFill>
                  <a:srgbClr val="A5A5A5"/>
                </a:solidFill>
                <a:latin typeface="Georgia"/>
                <a:ea typeface="Georgia"/>
                <a:cs typeface="Georgia"/>
                <a:sym typeface="Georgia"/>
              </a:rPr>
              <a:t>Thucydides’ 2.4</a:t>
            </a:r>
            <a:r>
              <a:rPr lang="en-GB">
                <a:solidFill>
                  <a:srgbClr val="A5A5A5"/>
                </a:solidFill>
                <a:latin typeface="Georgia"/>
                <a:ea typeface="Georgia"/>
                <a:cs typeface="Georgia"/>
                <a:sym typeface="Georgia"/>
              </a:rPr>
              <a:t>7</a:t>
            </a:r>
            <a:r>
              <a:rPr lang="en-GB" sz="1400" i="0" u="none" strike="noStrike" cap="none">
                <a:solidFill>
                  <a:srgbClr val="A5A5A5"/>
                </a:solidFill>
                <a:latin typeface="Georgia"/>
                <a:ea typeface="Georgia"/>
                <a:cs typeface="Georgia"/>
                <a:sym typeface="Georgia"/>
              </a:rPr>
              <a:t>-2.5</a:t>
            </a:r>
            <a:r>
              <a:rPr lang="en-GB">
                <a:solidFill>
                  <a:srgbClr val="A5A5A5"/>
                </a:solidFill>
                <a:latin typeface="Georgia"/>
                <a:ea typeface="Georgia"/>
                <a:cs typeface="Georgia"/>
                <a:sym typeface="Georgia"/>
              </a:rPr>
              <a:t>4</a:t>
            </a:r>
            <a:r>
              <a:rPr lang="en-GB" sz="1400" i="0" u="none" strike="noStrike" cap="none">
                <a:solidFill>
                  <a:srgbClr val="A5A5A5"/>
                </a:solidFill>
                <a:latin typeface="Georgia"/>
                <a:ea typeface="Georgia"/>
                <a:cs typeface="Georgia"/>
                <a:sym typeface="Georgia"/>
              </a:rPr>
              <a:t> on the plague in Athens</a:t>
            </a:r>
            <a:endParaRPr sz="1400" i="0" u="none" strike="noStrike" cap="none">
              <a:solidFill>
                <a:srgbClr val="000000"/>
              </a:solidFill>
              <a:latin typeface="Georgia"/>
              <a:ea typeface="Georgia"/>
              <a:cs typeface="Georgia"/>
              <a:sym typeface="Georgia"/>
            </a:endParaRPr>
          </a:p>
        </p:txBody>
      </p:sp>
      <p:sp>
        <p:nvSpPr>
          <p:cNvPr id="143" name="Google Shape;143;g2b26201b6e0_0_7"/>
          <p:cNvSpPr txBox="1"/>
          <p:nvPr/>
        </p:nvSpPr>
        <p:spPr>
          <a:xfrm>
            <a:off x="5620700" y="6334800"/>
            <a:ext cx="3840900" cy="523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GB" sz="1400" i="0" u="none" strike="noStrike" cap="none">
                <a:solidFill>
                  <a:srgbClr val="A5A5A5"/>
                </a:solidFill>
                <a:latin typeface="Georgia"/>
                <a:ea typeface="Georgia"/>
                <a:cs typeface="Georgia"/>
                <a:sym typeface="Georgia"/>
              </a:rPr>
              <a:t>Image taken from https://oll.libertyfund.org/person/thucydides</a:t>
            </a:r>
            <a:endParaRPr sz="1400" i="0" u="none" strike="noStrike" cap="none">
              <a:solidFill>
                <a:srgbClr val="A5A5A5"/>
              </a:solidFill>
              <a:latin typeface="Georgia"/>
              <a:ea typeface="Georgia"/>
              <a:cs typeface="Georgia"/>
              <a:sym typeface="Georgia"/>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g2b26201b6e0_0_20"/>
          <p:cNvSpPr/>
          <p:nvPr/>
        </p:nvSpPr>
        <p:spPr>
          <a:xfrm>
            <a:off x="0" y="292100"/>
            <a:ext cx="12192000" cy="787500"/>
          </a:xfrm>
          <a:prstGeom prst="rect">
            <a:avLst/>
          </a:prstGeom>
          <a:solidFill>
            <a:srgbClr val="C55A1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800"/>
              <a:buFont typeface="Arial"/>
              <a:buNone/>
            </a:pPr>
            <a:r>
              <a:rPr lang="en-GB" sz="2800" b="1" i="0" u="none" strike="noStrike" cap="none">
                <a:solidFill>
                  <a:schemeClr val="lt1"/>
                </a:solidFill>
                <a:latin typeface="Trebuchet MS"/>
                <a:ea typeface="Trebuchet MS"/>
                <a:cs typeface="Trebuchet MS"/>
                <a:sym typeface="Trebuchet MS"/>
              </a:rPr>
              <a:t> </a:t>
            </a:r>
            <a:r>
              <a:rPr lang="en-GB" sz="2800" b="1" i="0" u="none" strike="noStrike" cap="none">
                <a:solidFill>
                  <a:schemeClr val="lt1"/>
                </a:solidFill>
                <a:latin typeface="Georgia"/>
                <a:ea typeface="Georgia"/>
                <a:cs typeface="Georgia"/>
                <a:sym typeface="Georgia"/>
              </a:rPr>
              <a:t> </a:t>
            </a:r>
            <a:endParaRPr sz="2800" b="1" i="0" u="none" strike="noStrike" cap="none">
              <a:solidFill>
                <a:schemeClr val="lt1"/>
              </a:solidFill>
              <a:latin typeface="Georgia"/>
              <a:ea typeface="Georgia"/>
              <a:cs typeface="Georgia"/>
              <a:sym typeface="Georgia"/>
            </a:endParaRPr>
          </a:p>
          <a:p>
            <a:pPr marL="0" marR="0" lvl="0" indent="0" algn="l" rtl="0">
              <a:lnSpc>
                <a:spcPct val="100000"/>
              </a:lnSpc>
              <a:spcBef>
                <a:spcPts val="0"/>
              </a:spcBef>
              <a:spcAft>
                <a:spcPts val="0"/>
              </a:spcAft>
              <a:buClr>
                <a:srgbClr val="000000"/>
              </a:buClr>
              <a:buSzPts val="2800"/>
              <a:buFont typeface="Arial"/>
              <a:buNone/>
            </a:pPr>
            <a:r>
              <a:rPr lang="en-GB" sz="2800">
                <a:solidFill>
                  <a:schemeClr val="lt1"/>
                </a:solidFill>
                <a:latin typeface="Georgia"/>
                <a:ea typeface="Georgia"/>
                <a:cs typeface="Georgia"/>
                <a:sym typeface="Georgia"/>
              </a:rPr>
              <a:t>Modern Greek Club! </a:t>
            </a:r>
            <a:endParaRPr sz="2800">
              <a:solidFill>
                <a:schemeClr val="lt1"/>
              </a:solidFill>
              <a:latin typeface="Georgia"/>
              <a:ea typeface="Georgia"/>
              <a:cs typeface="Georgia"/>
              <a:sym typeface="Georgia"/>
            </a:endParaRPr>
          </a:p>
          <a:p>
            <a:pPr marL="0" marR="0" lvl="0" indent="0" algn="l" rtl="0">
              <a:lnSpc>
                <a:spcPct val="100000"/>
              </a:lnSpc>
              <a:spcBef>
                <a:spcPts val="0"/>
              </a:spcBef>
              <a:spcAft>
                <a:spcPts val="0"/>
              </a:spcAft>
              <a:buClr>
                <a:srgbClr val="000000"/>
              </a:buClr>
              <a:buSzPts val="2800"/>
              <a:buFont typeface="Arial"/>
              <a:buNone/>
            </a:pPr>
            <a:r>
              <a:rPr lang="en-GB" sz="2800" b="1">
                <a:solidFill>
                  <a:schemeClr val="lt1"/>
                </a:solidFill>
                <a:latin typeface="Trebuchet MS"/>
                <a:ea typeface="Trebuchet MS"/>
                <a:cs typeface="Trebuchet MS"/>
                <a:sym typeface="Trebuchet MS"/>
              </a:rPr>
              <a:t>  </a:t>
            </a:r>
            <a:endParaRPr sz="1400" b="1" i="0" u="none" strike="noStrike" cap="none">
              <a:solidFill>
                <a:srgbClr val="000000"/>
              </a:solidFill>
            </a:endParaRPr>
          </a:p>
        </p:txBody>
      </p:sp>
      <p:sp>
        <p:nvSpPr>
          <p:cNvPr id="149" name="Google Shape;149;g2b26201b6e0_0_20"/>
          <p:cNvSpPr txBox="1"/>
          <p:nvPr/>
        </p:nvSpPr>
        <p:spPr>
          <a:xfrm>
            <a:off x="348925" y="1350475"/>
            <a:ext cx="7218300" cy="5541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GB" sz="2000" b="1" u="sng">
                <a:solidFill>
                  <a:srgbClr val="C55A11"/>
                </a:solidFill>
                <a:latin typeface="Georgia"/>
                <a:ea typeface="Georgia"/>
                <a:cs typeface="Georgia"/>
                <a:sym typeface="Georgia"/>
                <a:hlinkClick r:id="rId3">
                  <a:extLst>
                    <a:ext uri="{A12FA001-AC4F-418D-AE19-62706E023703}">
                      <ahyp:hlinkClr xmlns:ahyp="http://schemas.microsoft.com/office/drawing/2018/hyperlinkcolor" val="tx"/>
                    </a:ext>
                  </a:extLst>
                </a:hlinkClick>
              </a:rPr>
              <a:t>https://www.youtube.com/watch?v=kBBPE-nba2k</a:t>
            </a:r>
            <a:r>
              <a:rPr lang="en-GB" sz="2000" b="1">
                <a:solidFill>
                  <a:srgbClr val="C55A11"/>
                </a:solidFill>
                <a:latin typeface="Georgia"/>
                <a:ea typeface="Georgia"/>
                <a:cs typeface="Georgia"/>
                <a:sym typeface="Georgia"/>
              </a:rPr>
              <a:t> </a:t>
            </a:r>
            <a:endParaRPr sz="2000" b="1">
              <a:solidFill>
                <a:srgbClr val="C55A11"/>
              </a:solidFill>
              <a:latin typeface="Georgia"/>
              <a:ea typeface="Georgia"/>
              <a:cs typeface="Georgia"/>
              <a:sym typeface="Georgia"/>
            </a:endParaRPr>
          </a:p>
          <a:p>
            <a:pPr marL="0" marR="0" lvl="0" indent="0" algn="l" rtl="0">
              <a:lnSpc>
                <a:spcPct val="100000"/>
              </a:lnSpc>
              <a:spcBef>
                <a:spcPts val="0"/>
              </a:spcBef>
              <a:spcAft>
                <a:spcPts val="0"/>
              </a:spcAft>
              <a:buClr>
                <a:srgbClr val="000000"/>
              </a:buClr>
              <a:buSzPts val="2400"/>
              <a:buFont typeface="Arial"/>
              <a:buNone/>
            </a:pPr>
            <a:endParaRPr sz="2000" b="1">
              <a:solidFill>
                <a:srgbClr val="C55A11"/>
              </a:solidFill>
              <a:latin typeface="Georgia"/>
              <a:ea typeface="Georgia"/>
              <a:cs typeface="Georgia"/>
              <a:sym typeface="Georgia"/>
            </a:endParaRPr>
          </a:p>
          <a:p>
            <a:pPr marL="0" marR="0" lvl="0" indent="0" algn="l" rtl="0">
              <a:lnSpc>
                <a:spcPct val="100000"/>
              </a:lnSpc>
              <a:spcBef>
                <a:spcPts val="0"/>
              </a:spcBef>
              <a:spcAft>
                <a:spcPts val="0"/>
              </a:spcAft>
              <a:buClr>
                <a:srgbClr val="000000"/>
              </a:buClr>
              <a:buSzPts val="2400"/>
              <a:buFont typeface="Arial"/>
              <a:buNone/>
            </a:pPr>
            <a:r>
              <a:rPr lang="en-GB" sz="2400">
                <a:solidFill>
                  <a:schemeClr val="lt1"/>
                </a:solidFill>
                <a:latin typeface="Georgia"/>
                <a:ea typeface="Georgia"/>
                <a:cs typeface="Georgia"/>
                <a:sym typeface="Georgia"/>
              </a:rPr>
              <a:t>Listen and watch! </a:t>
            </a:r>
            <a:endParaRPr sz="2400">
              <a:solidFill>
                <a:schemeClr val="lt1"/>
              </a:solidFill>
              <a:latin typeface="Georgia"/>
              <a:ea typeface="Georgia"/>
              <a:cs typeface="Georgia"/>
              <a:sym typeface="Georgia"/>
            </a:endParaRPr>
          </a:p>
          <a:p>
            <a:pPr marL="0" marR="0" lvl="0" indent="0" algn="l" rtl="0">
              <a:lnSpc>
                <a:spcPct val="100000"/>
              </a:lnSpc>
              <a:spcBef>
                <a:spcPts val="0"/>
              </a:spcBef>
              <a:spcAft>
                <a:spcPts val="0"/>
              </a:spcAft>
              <a:buClr>
                <a:srgbClr val="000000"/>
              </a:buClr>
              <a:buSzPts val="2400"/>
              <a:buFont typeface="Arial"/>
              <a:buNone/>
            </a:pPr>
            <a:endParaRPr sz="2400">
              <a:solidFill>
                <a:schemeClr val="lt1"/>
              </a:solidFill>
              <a:latin typeface="Georgia"/>
              <a:ea typeface="Georgia"/>
              <a:cs typeface="Georgia"/>
              <a:sym typeface="Georgia"/>
            </a:endParaRPr>
          </a:p>
          <a:p>
            <a:pPr marL="0" marR="0" lvl="0" indent="0" algn="l" rtl="0">
              <a:lnSpc>
                <a:spcPct val="100000"/>
              </a:lnSpc>
              <a:spcBef>
                <a:spcPts val="0"/>
              </a:spcBef>
              <a:spcAft>
                <a:spcPts val="0"/>
              </a:spcAft>
              <a:buClr>
                <a:srgbClr val="000000"/>
              </a:buClr>
              <a:buSzPts val="2400"/>
              <a:buFont typeface="Arial"/>
              <a:buNone/>
            </a:pPr>
            <a:endParaRPr sz="2400">
              <a:solidFill>
                <a:schemeClr val="lt1"/>
              </a:solidFill>
              <a:latin typeface="Georgia"/>
              <a:ea typeface="Georgia"/>
              <a:cs typeface="Georgia"/>
              <a:sym typeface="Georgia"/>
            </a:endParaRPr>
          </a:p>
          <a:p>
            <a:pPr marL="457200" marR="0" lvl="0" indent="-381000" algn="l" rtl="0">
              <a:lnSpc>
                <a:spcPct val="100000"/>
              </a:lnSpc>
              <a:spcBef>
                <a:spcPts val="0"/>
              </a:spcBef>
              <a:spcAft>
                <a:spcPts val="0"/>
              </a:spcAft>
              <a:buClr>
                <a:schemeClr val="lt1"/>
              </a:buClr>
              <a:buSzPts val="2400"/>
              <a:buFont typeface="Georgia"/>
              <a:buChar char="-"/>
            </a:pPr>
            <a:r>
              <a:rPr lang="en-GB" sz="2400">
                <a:solidFill>
                  <a:schemeClr val="lt1"/>
                </a:solidFill>
                <a:latin typeface="Georgia"/>
                <a:ea typeface="Georgia"/>
                <a:cs typeface="Georgia"/>
                <a:sym typeface="Georgia"/>
              </a:rPr>
              <a:t>How many Greek words/phrases you understood? Write them down. </a:t>
            </a:r>
            <a:endParaRPr sz="2400">
              <a:solidFill>
                <a:schemeClr val="lt1"/>
              </a:solidFill>
              <a:latin typeface="Georgia"/>
              <a:ea typeface="Georgia"/>
              <a:cs typeface="Georgia"/>
              <a:sym typeface="Georgia"/>
            </a:endParaRPr>
          </a:p>
          <a:p>
            <a:pPr marL="457200" marR="0" lvl="0" indent="0" algn="l" rtl="0">
              <a:lnSpc>
                <a:spcPct val="100000"/>
              </a:lnSpc>
              <a:spcBef>
                <a:spcPts val="0"/>
              </a:spcBef>
              <a:spcAft>
                <a:spcPts val="0"/>
              </a:spcAft>
              <a:buNone/>
            </a:pPr>
            <a:endParaRPr sz="2400">
              <a:solidFill>
                <a:schemeClr val="lt1"/>
              </a:solidFill>
              <a:latin typeface="Georgia"/>
              <a:ea typeface="Georgia"/>
              <a:cs typeface="Georgia"/>
              <a:sym typeface="Georgia"/>
            </a:endParaRPr>
          </a:p>
          <a:p>
            <a:pPr marL="457200" marR="0" lvl="0" indent="0" algn="l" rtl="0">
              <a:lnSpc>
                <a:spcPct val="100000"/>
              </a:lnSpc>
              <a:spcBef>
                <a:spcPts val="0"/>
              </a:spcBef>
              <a:spcAft>
                <a:spcPts val="0"/>
              </a:spcAft>
              <a:buNone/>
            </a:pPr>
            <a:endParaRPr sz="2400">
              <a:solidFill>
                <a:schemeClr val="lt1"/>
              </a:solidFill>
              <a:latin typeface="Georgia"/>
              <a:ea typeface="Georgia"/>
              <a:cs typeface="Georgia"/>
              <a:sym typeface="Georgia"/>
            </a:endParaRPr>
          </a:p>
          <a:p>
            <a:pPr marL="457200" marR="0" lvl="0" indent="-381000" algn="l" rtl="0">
              <a:lnSpc>
                <a:spcPct val="100000"/>
              </a:lnSpc>
              <a:spcBef>
                <a:spcPts val="0"/>
              </a:spcBef>
              <a:spcAft>
                <a:spcPts val="0"/>
              </a:spcAft>
              <a:buClr>
                <a:schemeClr val="lt1"/>
              </a:buClr>
              <a:buSzPts val="2400"/>
              <a:buFont typeface="Georgia"/>
              <a:buChar char="-"/>
            </a:pPr>
            <a:r>
              <a:rPr lang="en-GB" sz="2400">
                <a:solidFill>
                  <a:schemeClr val="lt1"/>
                </a:solidFill>
                <a:latin typeface="Georgia"/>
                <a:ea typeface="Georgia"/>
                <a:cs typeface="Georgia"/>
                <a:sym typeface="Georgia"/>
              </a:rPr>
              <a:t>How many words are the same in ancient Greek?</a:t>
            </a:r>
            <a:endParaRPr sz="2400">
              <a:solidFill>
                <a:schemeClr val="lt1"/>
              </a:solidFill>
              <a:latin typeface="Georgia"/>
              <a:ea typeface="Georgia"/>
              <a:cs typeface="Georgia"/>
              <a:sym typeface="Georgia"/>
            </a:endParaRPr>
          </a:p>
          <a:p>
            <a:pPr marL="457200" marR="0" lvl="0" indent="0" algn="l" rtl="0">
              <a:lnSpc>
                <a:spcPct val="100000"/>
              </a:lnSpc>
              <a:spcBef>
                <a:spcPts val="0"/>
              </a:spcBef>
              <a:spcAft>
                <a:spcPts val="0"/>
              </a:spcAft>
              <a:buNone/>
            </a:pPr>
            <a:endParaRPr sz="2400">
              <a:solidFill>
                <a:schemeClr val="lt1"/>
              </a:solidFill>
              <a:latin typeface="Georgia"/>
              <a:ea typeface="Georgia"/>
              <a:cs typeface="Georgia"/>
              <a:sym typeface="Georgia"/>
            </a:endParaRPr>
          </a:p>
          <a:p>
            <a:pPr marL="457200" marR="0" lvl="0" indent="0" algn="l" rtl="0">
              <a:lnSpc>
                <a:spcPct val="100000"/>
              </a:lnSpc>
              <a:spcBef>
                <a:spcPts val="0"/>
              </a:spcBef>
              <a:spcAft>
                <a:spcPts val="0"/>
              </a:spcAft>
              <a:buNone/>
            </a:pPr>
            <a:r>
              <a:rPr lang="en-GB" sz="2400">
                <a:solidFill>
                  <a:schemeClr val="lt1"/>
                </a:solidFill>
                <a:latin typeface="Georgia"/>
                <a:ea typeface="Georgia"/>
                <a:cs typeface="Georgia"/>
                <a:sym typeface="Georgia"/>
              </a:rPr>
              <a:t> </a:t>
            </a:r>
            <a:endParaRPr sz="2400">
              <a:solidFill>
                <a:schemeClr val="lt1"/>
              </a:solidFill>
              <a:latin typeface="Georgia"/>
              <a:ea typeface="Georgia"/>
              <a:cs typeface="Georgia"/>
              <a:sym typeface="Georgia"/>
            </a:endParaRPr>
          </a:p>
          <a:p>
            <a:pPr marL="457200" marR="0" lvl="0" indent="-381000" algn="l" rtl="0">
              <a:lnSpc>
                <a:spcPct val="100000"/>
              </a:lnSpc>
              <a:spcBef>
                <a:spcPts val="0"/>
              </a:spcBef>
              <a:spcAft>
                <a:spcPts val="0"/>
              </a:spcAft>
              <a:buClr>
                <a:schemeClr val="lt1"/>
              </a:buClr>
              <a:buSzPts val="2400"/>
              <a:buFont typeface="Georgia"/>
              <a:buChar char="-"/>
            </a:pPr>
            <a:r>
              <a:rPr lang="en-GB" sz="2400">
                <a:solidFill>
                  <a:schemeClr val="lt1"/>
                </a:solidFill>
                <a:latin typeface="Georgia"/>
                <a:ea typeface="Georgia"/>
                <a:cs typeface="Georgia"/>
                <a:sym typeface="Georgia"/>
              </a:rPr>
              <a:t>How many words phrases have a powerful meaning? Write them down.</a:t>
            </a:r>
            <a:endParaRPr sz="2000" b="1">
              <a:solidFill>
                <a:srgbClr val="C55A11"/>
              </a:solidFill>
              <a:latin typeface="Georgia"/>
              <a:ea typeface="Georgia"/>
              <a:cs typeface="Georgia"/>
              <a:sym typeface="Georgia"/>
            </a:endParaRPr>
          </a:p>
          <a:p>
            <a:pPr marL="0" marR="0" lvl="0" indent="0" algn="l" rtl="0">
              <a:lnSpc>
                <a:spcPct val="100000"/>
              </a:lnSpc>
              <a:spcBef>
                <a:spcPts val="0"/>
              </a:spcBef>
              <a:spcAft>
                <a:spcPts val="0"/>
              </a:spcAft>
              <a:buClr>
                <a:srgbClr val="000000"/>
              </a:buClr>
              <a:buSzPts val="2400"/>
              <a:buFont typeface="Arial"/>
              <a:buNone/>
            </a:pPr>
            <a:endParaRPr sz="2000" b="1">
              <a:solidFill>
                <a:srgbClr val="C55A11"/>
              </a:solidFill>
              <a:latin typeface="Georgia"/>
              <a:ea typeface="Georgia"/>
              <a:cs typeface="Georgia"/>
              <a:sym typeface="Georgia"/>
            </a:endParaRPr>
          </a:p>
          <a:p>
            <a:pPr marL="0" marR="0" lvl="0" indent="0" algn="l" rtl="0">
              <a:lnSpc>
                <a:spcPct val="100000"/>
              </a:lnSpc>
              <a:spcBef>
                <a:spcPts val="0"/>
              </a:spcBef>
              <a:spcAft>
                <a:spcPts val="0"/>
              </a:spcAft>
              <a:buClr>
                <a:srgbClr val="000000"/>
              </a:buClr>
              <a:buSzPts val="2400"/>
              <a:buFont typeface="Arial"/>
              <a:buNone/>
            </a:pPr>
            <a:endParaRPr sz="600" b="0" i="0" u="none" strike="noStrike" cap="none">
              <a:solidFill>
                <a:srgbClr val="C55A11"/>
              </a:solidFill>
              <a:latin typeface="Arial"/>
              <a:ea typeface="Arial"/>
              <a:cs typeface="Arial"/>
              <a:sym typeface="Arial"/>
            </a:endParaRPr>
          </a:p>
        </p:txBody>
      </p:sp>
      <p:pic>
        <p:nvPicPr>
          <p:cNvPr id="150" name="Google Shape;150;g2b26201b6e0_0_20"/>
          <p:cNvPicPr preferRelativeResize="0"/>
          <p:nvPr/>
        </p:nvPicPr>
        <p:blipFill>
          <a:blip r:embed="rId4">
            <a:alphaModFix/>
          </a:blip>
          <a:stretch>
            <a:fillRect/>
          </a:stretch>
        </p:blipFill>
        <p:spPr>
          <a:xfrm>
            <a:off x="8738050" y="2526575"/>
            <a:ext cx="3242700" cy="20209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g2b20b5e5a7c_0_0"/>
          <p:cNvSpPr/>
          <p:nvPr/>
        </p:nvSpPr>
        <p:spPr>
          <a:xfrm>
            <a:off x="0" y="337375"/>
            <a:ext cx="12192000" cy="787500"/>
          </a:xfrm>
          <a:prstGeom prst="rect">
            <a:avLst/>
          </a:prstGeom>
          <a:solidFill>
            <a:srgbClr val="C55A1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800"/>
              <a:buFont typeface="Arial"/>
              <a:buNone/>
            </a:pPr>
            <a:r>
              <a:rPr lang="en-GB" sz="2300">
                <a:solidFill>
                  <a:schemeClr val="lt1"/>
                </a:solidFill>
                <a:latin typeface="Georgia"/>
                <a:ea typeface="Georgia"/>
                <a:cs typeface="Georgia"/>
                <a:sym typeface="Georgia"/>
              </a:rPr>
              <a:t>Μύρτις: εναλλακτική ανάγνωση της Ιστορίας των Κλασικών Σπουδών</a:t>
            </a:r>
            <a:endParaRPr sz="900" i="0" u="none" strike="noStrike" cap="none">
              <a:solidFill>
                <a:srgbClr val="000000"/>
              </a:solidFill>
              <a:latin typeface="Georgia"/>
              <a:ea typeface="Georgia"/>
              <a:cs typeface="Georgia"/>
              <a:sym typeface="Georgia"/>
            </a:endParaRPr>
          </a:p>
        </p:txBody>
      </p:sp>
      <p:sp>
        <p:nvSpPr>
          <p:cNvPr id="156" name="Google Shape;156;g2b20b5e5a7c_0_0"/>
          <p:cNvSpPr txBox="1"/>
          <p:nvPr/>
        </p:nvSpPr>
        <p:spPr>
          <a:xfrm>
            <a:off x="369675" y="1305200"/>
            <a:ext cx="11588400" cy="563227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000"/>
              <a:buFont typeface="Arial"/>
              <a:buNone/>
            </a:pPr>
            <a:r>
              <a:rPr lang="en-GB" sz="2000" b="1" dirty="0" err="1">
                <a:solidFill>
                  <a:schemeClr val="lt1"/>
                </a:solidFill>
                <a:latin typeface="Georgia"/>
                <a:ea typeface="Georgia"/>
                <a:cs typeface="Georgia"/>
                <a:sym typeface="Georgia"/>
              </a:rPr>
              <a:t>Λίγ</a:t>
            </a:r>
            <a:r>
              <a:rPr lang="en-GB" sz="2000" b="1" dirty="0">
                <a:solidFill>
                  <a:schemeClr val="lt1"/>
                </a:solidFill>
                <a:latin typeface="Georgia"/>
                <a:ea typeface="Georgia"/>
                <a:cs typeface="Georgia"/>
                <a:sym typeface="Georgia"/>
              </a:rPr>
              <a:t>α λόγια για τις Κλασικές σπουδές στα σχολεία του Ηνωμένου Βασιλείου</a:t>
            </a:r>
            <a:endParaRPr sz="2000" b="1" dirty="0">
              <a:solidFill>
                <a:schemeClr val="lt1"/>
              </a:solidFill>
              <a:latin typeface="Georgia"/>
              <a:ea typeface="Georgia"/>
              <a:cs typeface="Georgia"/>
              <a:sym typeface="Georgia"/>
            </a:endParaRPr>
          </a:p>
          <a:p>
            <a:pPr marL="0" marR="0" lvl="0" indent="0" algn="l" rtl="0">
              <a:lnSpc>
                <a:spcPct val="100000"/>
              </a:lnSpc>
              <a:spcBef>
                <a:spcPts val="0"/>
              </a:spcBef>
              <a:spcAft>
                <a:spcPts val="0"/>
              </a:spcAft>
              <a:buClr>
                <a:srgbClr val="000000"/>
              </a:buClr>
              <a:buSzPts val="4000"/>
              <a:buFont typeface="Arial"/>
              <a:buNone/>
            </a:pPr>
            <a:endParaRPr sz="2000" dirty="0">
              <a:solidFill>
                <a:srgbClr val="C55A11"/>
              </a:solidFill>
              <a:latin typeface="Georgia"/>
              <a:ea typeface="Georgia"/>
              <a:cs typeface="Georgia"/>
              <a:sym typeface="Georgia"/>
            </a:endParaRPr>
          </a:p>
          <a:p>
            <a:pPr marL="457200" marR="0" lvl="0" indent="-355600" algn="l" rtl="0">
              <a:lnSpc>
                <a:spcPct val="100000"/>
              </a:lnSpc>
              <a:spcBef>
                <a:spcPts val="0"/>
              </a:spcBef>
              <a:spcAft>
                <a:spcPts val="0"/>
              </a:spcAft>
              <a:buClr>
                <a:schemeClr val="lt1"/>
              </a:buClr>
              <a:buSzPts val="2000"/>
              <a:buFont typeface="Georgia"/>
              <a:buChar char="-"/>
            </a:pPr>
            <a:r>
              <a:rPr lang="en-GB" sz="2000" dirty="0">
                <a:solidFill>
                  <a:schemeClr val="lt1"/>
                </a:solidFill>
                <a:latin typeface="Georgia"/>
                <a:ea typeface="Georgia"/>
                <a:cs typeface="Georgia"/>
                <a:sym typeface="Georgia"/>
              </a:rPr>
              <a:t>Τα </a:t>
            </a:r>
            <a:r>
              <a:rPr lang="en-GB" sz="2000" dirty="0" err="1">
                <a:solidFill>
                  <a:schemeClr val="lt1"/>
                </a:solidFill>
                <a:latin typeface="Georgia"/>
                <a:ea typeface="Georgia"/>
                <a:cs typeface="Georgia"/>
                <a:sym typeface="Georgia"/>
              </a:rPr>
              <a:t>Αρχ</a:t>
            </a:r>
            <a:r>
              <a:rPr lang="en-GB" sz="2000" dirty="0">
                <a:solidFill>
                  <a:schemeClr val="lt1"/>
                </a:solidFill>
                <a:latin typeface="Georgia"/>
                <a:ea typeface="Georgia"/>
                <a:cs typeface="Georgia"/>
                <a:sym typeface="Georgia"/>
              </a:rPr>
              <a:t>αία Ελληνικά (κυρίως ως μάθημα επιλογής) είναι στο πρόγραμμα σπουδών των σχολείων της Αγγλίας από τον 17ο αιώνα και τα Λατινικά (κυρίως ως υποχρεωτικό μάθημα) από τον 16ο αιώνα</a:t>
            </a:r>
            <a:endParaRPr sz="2000" dirty="0">
              <a:solidFill>
                <a:schemeClr val="lt1"/>
              </a:solidFill>
              <a:latin typeface="Georgia"/>
              <a:ea typeface="Georgia"/>
              <a:cs typeface="Georgia"/>
              <a:sym typeface="Georgia"/>
            </a:endParaRPr>
          </a:p>
          <a:p>
            <a:pPr marL="457200" marR="0" lvl="0" indent="0" algn="l" rtl="0">
              <a:lnSpc>
                <a:spcPct val="100000"/>
              </a:lnSpc>
              <a:spcBef>
                <a:spcPts val="0"/>
              </a:spcBef>
              <a:spcAft>
                <a:spcPts val="0"/>
              </a:spcAft>
              <a:buNone/>
            </a:pPr>
            <a:endParaRPr sz="2000" dirty="0">
              <a:solidFill>
                <a:schemeClr val="lt1"/>
              </a:solidFill>
              <a:latin typeface="Georgia"/>
              <a:ea typeface="Georgia"/>
              <a:cs typeface="Georgia"/>
              <a:sym typeface="Georgia"/>
            </a:endParaRPr>
          </a:p>
          <a:p>
            <a:pPr marL="457200" marR="0" lvl="0" indent="-355600" algn="l" rtl="0">
              <a:lnSpc>
                <a:spcPct val="100000"/>
              </a:lnSpc>
              <a:spcBef>
                <a:spcPts val="0"/>
              </a:spcBef>
              <a:spcAft>
                <a:spcPts val="0"/>
              </a:spcAft>
              <a:buClr>
                <a:schemeClr val="lt1"/>
              </a:buClr>
              <a:buSzPts val="2000"/>
              <a:buFont typeface="Georgia"/>
              <a:buChar char="-"/>
            </a:pPr>
            <a:r>
              <a:rPr lang="en-GB" sz="2000" dirty="0" err="1">
                <a:solidFill>
                  <a:schemeClr val="lt1"/>
                </a:solidFill>
                <a:latin typeface="Georgia"/>
                <a:ea typeface="Georgia"/>
                <a:cs typeface="Georgia"/>
                <a:sym typeface="Georgia"/>
              </a:rPr>
              <a:t>Ως</a:t>
            </a:r>
            <a:r>
              <a:rPr lang="en-GB" sz="2000" dirty="0">
                <a:solidFill>
                  <a:schemeClr val="lt1"/>
                </a:solidFill>
                <a:latin typeface="Georgia"/>
                <a:ea typeface="Georgia"/>
                <a:cs typeface="Georgia"/>
                <a:sym typeface="Georgia"/>
              </a:rPr>
              <a:t> τα </a:t>
            </a:r>
            <a:r>
              <a:rPr lang="en-GB" sz="2000" dirty="0" err="1">
                <a:solidFill>
                  <a:schemeClr val="lt1"/>
                </a:solidFill>
                <a:latin typeface="Georgia"/>
                <a:ea typeface="Georgia"/>
                <a:cs typeface="Georgia"/>
                <a:sym typeface="Georgia"/>
              </a:rPr>
              <a:t>μέσ</a:t>
            </a:r>
            <a:r>
              <a:rPr lang="en-GB" sz="2000" dirty="0">
                <a:solidFill>
                  <a:schemeClr val="lt1"/>
                </a:solidFill>
                <a:latin typeface="Georgia"/>
                <a:ea typeface="Georgia"/>
                <a:cs typeface="Georgia"/>
                <a:sym typeface="Georgia"/>
              </a:rPr>
              <a:t>α του 20ου αιώνα, πολλοί διευθυντές δημοσίων και, κυρίως, ιδιωτικών σχολείων ήταν Κλασικοί φιλόλογοι</a:t>
            </a:r>
            <a:endParaRPr sz="2000" dirty="0">
              <a:solidFill>
                <a:schemeClr val="lt1"/>
              </a:solidFill>
              <a:latin typeface="Georgia"/>
              <a:ea typeface="Georgia"/>
              <a:cs typeface="Georgia"/>
              <a:sym typeface="Georgia"/>
            </a:endParaRPr>
          </a:p>
          <a:p>
            <a:pPr marL="457200" marR="0" lvl="0" indent="0" algn="l" rtl="0">
              <a:lnSpc>
                <a:spcPct val="100000"/>
              </a:lnSpc>
              <a:spcBef>
                <a:spcPts val="0"/>
              </a:spcBef>
              <a:spcAft>
                <a:spcPts val="0"/>
              </a:spcAft>
              <a:buNone/>
            </a:pPr>
            <a:endParaRPr sz="2000" dirty="0">
              <a:solidFill>
                <a:schemeClr val="lt1"/>
              </a:solidFill>
              <a:latin typeface="Georgia"/>
              <a:ea typeface="Georgia"/>
              <a:cs typeface="Georgia"/>
              <a:sym typeface="Georgia"/>
            </a:endParaRPr>
          </a:p>
          <a:p>
            <a:pPr marL="457200" marR="0" lvl="0" indent="-355600" algn="l" rtl="0">
              <a:lnSpc>
                <a:spcPct val="100000"/>
              </a:lnSpc>
              <a:spcBef>
                <a:spcPts val="0"/>
              </a:spcBef>
              <a:spcAft>
                <a:spcPts val="0"/>
              </a:spcAft>
              <a:buClr>
                <a:schemeClr val="lt1"/>
              </a:buClr>
              <a:buSzPts val="2000"/>
              <a:buFont typeface="Georgia"/>
              <a:buChar char="-"/>
            </a:pPr>
            <a:r>
              <a:rPr lang="en-GB" sz="2000" dirty="0" err="1">
                <a:solidFill>
                  <a:schemeClr val="lt1"/>
                </a:solidFill>
                <a:latin typeface="Georgia"/>
                <a:ea typeface="Georgia"/>
                <a:cs typeface="Georgia"/>
                <a:sym typeface="Georgia"/>
              </a:rPr>
              <a:t>Ως</a:t>
            </a:r>
            <a:r>
              <a:rPr lang="en-GB" sz="2000" dirty="0">
                <a:solidFill>
                  <a:schemeClr val="lt1"/>
                </a:solidFill>
                <a:latin typeface="Georgia"/>
                <a:ea typeface="Georgia"/>
                <a:cs typeface="Georgia"/>
                <a:sym typeface="Georgia"/>
              </a:rPr>
              <a:t> τα </a:t>
            </a:r>
            <a:r>
              <a:rPr lang="en-GB" sz="2000" dirty="0" err="1">
                <a:solidFill>
                  <a:schemeClr val="lt1"/>
                </a:solidFill>
                <a:latin typeface="Georgia"/>
                <a:ea typeface="Georgia"/>
                <a:cs typeface="Georgia"/>
                <a:sym typeface="Georgia"/>
              </a:rPr>
              <a:t>μέσ</a:t>
            </a:r>
            <a:r>
              <a:rPr lang="en-GB" sz="2000" dirty="0">
                <a:solidFill>
                  <a:schemeClr val="lt1"/>
                </a:solidFill>
                <a:latin typeface="Georgia"/>
                <a:ea typeface="Georgia"/>
                <a:cs typeface="Georgia"/>
                <a:sym typeface="Georgia"/>
              </a:rPr>
              <a:t>α του 20ου αιώνα, για να διοριστεί κάποιος σε υψηλές θέσεις στο δημόσιο και στο στρατό έπρεπε να έχει σπουδάσει Λατινικά και, κάποιες φορές, και Αρχαία Ελληνικά</a:t>
            </a:r>
            <a:endParaRPr sz="2000" dirty="0">
              <a:solidFill>
                <a:schemeClr val="lt1"/>
              </a:solidFill>
              <a:latin typeface="Georgia"/>
              <a:ea typeface="Georgia"/>
              <a:cs typeface="Georgia"/>
              <a:sym typeface="Georgia"/>
            </a:endParaRPr>
          </a:p>
          <a:p>
            <a:pPr marL="457200" marR="0" lvl="0" indent="0" algn="l" rtl="0">
              <a:lnSpc>
                <a:spcPct val="100000"/>
              </a:lnSpc>
              <a:spcBef>
                <a:spcPts val="0"/>
              </a:spcBef>
              <a:spcAft>
                <a:spcPts val="0"/>
              </a:spcAft>
              <a:buNone/>
            </a:pPr>
            <a:r>
              <a:rPr lang="en-GB" sz="2000" dirty="0">
                <a:solidFill>
                  <a:schemeClr val="lt1"/>
                </a:solidFill>
                <a:latin typeface="Georgia"/>
                <a:ea typeface="Georgia"/>
                <a:cs typeface="Georgia"/>
                <a:sym typeface="Georgia"/>
              </a:rPr>
              <a:t> </a:t>
            </a:r>
            <a:endParaRPr sz="2000" dirty="0">
              <a:solidFill>
                <a:schemeClr val="lt1"/>
              </a:solidFill>
              <a:latin typeface="Georgia"/>
              <a:ea typeface="Georgia"/>
              <a:cs typeface="Georgia"/>
              <a:sym typeface="Georgia"/>
            </a:endParaRPr>
          </a:p>
          <a:p>
            <a:pPr marL="457200" marR="0" lvl="0" indent="-381000" algn="l" rtl="0">
              <a:lnSpc>
                <a:spcPct val="100000"/>
              </a:lnSpc>
              <a:spcBef>
                <a:spcPts val="0"/>
              </a:spcBef>
              <a:spcAft>
                <a:spcPts val="0"/>
              </a:spcAft>
              <a:buClr>
                <a:schemeClr val="lt1"/>
              </a:buClr>
              <a:buSzPts val="2400"/>
              <a:buFont typeface="Batang"/>
              <a:buChar char="-"/>
            </a:pPr>
            <a:r>
              <a:rPr lang="en-GB" sz="2000" dirty="0" err="1">
                <a:solidFill>
                  <a:schemeClr val="lt1"/>
                </a:solidFill>
                <a:latin typeface="Georgia"/>
                <a:ea typeface="Georgia"/>
                <a:cs typeface="Georgia"/>
                <a:sym typeface="Georgia"/>
              </a:rPr>
              <a:t>Μέχρι</a:t>
            </a:r>
            <a:r>
              <a:rPr lang="en-GB" sz="2000" dirty="0">
                <a:solidFill>
                  <a:schemeClr val="lt1"/>
                </a:solidFill>
                <a:latin typeface="Georgia"/>
                <a:ea typeface="Georgia"/>
                <a:cs typeface="Georgia"/>
                <a:sym typeface="Georgia"/>
              </a:rPr>
              <a:t> </a:t>
            </a:r>
            <a:r>
              <a:rPr lang="en-GB" sz="2000" dirty="0" err="1">
                <a:solidFill>
                  <a:schemeClr val="lt1"/>
                </a:solidFill>
                <a:latin typeface="Georgia"/>
                <a:ea typeface="Georgia"/>
                <a:cs typeface="Georgia"/>
                <a:sym typeface="Georgia"/>
              </a:rPr>
              <a:t>τη</a:t>
            </a:r>
            <a:r>
              <a:rPr lang="en-GB" sz="2000" dirty="0">
                <a:solidFill>
                  <a:schemeClr val="lt1"/>
                </a:solidFill>
                <a:latin typeface="Georgia"/>
                <a:ea typeface="Georgia"/>
                <a:cs typeface="Georgia"/>
                <a:sym typeface="Georgia"/>
              </a:rPr>
              <a:t> </a:t>
            </a:r>
            <a:r>
              <a:rPr lang="en-GB" sz="2000" dirty="0" err="1">
                <a:solidFill>
                  <a:schemeClr val="lt1"/>
                </a:solidFill>
                <a:latin typeface="Georgia"/>
                <a:ea typeface="Georgia"/>
                <a:cs typeface="Georgia"/>
                <a:sym typeface="Georgia"/>
              </a:rPr>
              <a:t>δεκ</a:t>
            </a:r>
            <a:r>
              <a:rPr lang="en-GB" sz="2000" dirty="0">
                <a:solidFill>
                  <a:schemeClr val="lt1"/>
                </a:solidFill>
                <a:latin typeface="Georgia"/>
                <a:ea typeface="Georgia"/>
                <a:cs typeface="Georgia"/>
                <a:sym typeface="Georgia"/>
              </a:rPr>
              <a:t>αετία του 1960, τα Πανεπιστήμια της Οξφόρδης και του Cambridge δεν έκαναν δεκτές αιτήσεις από μαθητές που δεν είχαν σπουδάσει Λατινικά στο σχολείο</a:t>
            </a:r>
            <a:r>
              <a:rPr lang="en-GB" sz="2400" dirty="0">
                <a:solidFill>
                  <a:schemeClr val="lt1"/>
                </a:solidFill>
                <a:latin typeface="Batang"/>
                <a:ea typeface="Batang"/>
                <a:cs typeface="Batang"/>
                <a:sym typeface="Batang"/>
              </a:rPr>
              <a:t> </a:t>
            </a:r>
            <a:endParaRPr sz="2400" dirty="0">
              <a:solidFill>
                <a:srgbClr val="C55A11"/>
              </a:solidFill>
              <a:latin typeface="Batang"/>
              <a:ea typeface="Batang"/>
              <a:cs typeface="Batang"/>
              <a:sym typeface="Batang"/>
            </a:endParaRPr>
          </a:p>
          <a:p>
            <a:pPr marL="0" marR="0" lvl="0" indent="0" algn="l" rtl="0">
              <a:lnSpc>
                <a:spcPct val="100000"/>
              </a:lnSpc>
              <a:spcBef>
                <a:spcPts val="0"/>
              </a:spcBef>
              <a:spcAft>
                <a:spcPts val="0"/>
              </a:spcAft>
              <a:buClr>
                <a:srgbClr val="000000"/>
              </a:buClr>
              <a:buSzPts val="4000"/>
              <a:buFont typeface="Arial"/>
              <a:buNone/>
            </a:pPr>
            <a:endParaRPr sz="2400" dirty="0">
              <a:solidFill>
                <a:schemeClr val="lt1"/>
              </a:solidFill>
              <a:latin typeface="Batang"/>
              <a:ea typeface="Batang"/>
              <a:cs typeface="Batang"/>
              <a:sym typeface="Batang"/>
            </a:endParaRPr>
          </a:p>
          <a:p>
            <a:pPr marL="0" marR="0" lvl="0" indent="0" algn="l" rtl="0">
              <a:lnSpc>
                <a:spcPct val="100000"/>
              </a:lnSpc>
              <a:spcBef>
                <a:spcPts val="0"/>
              </a:spcBef>
              <a:spcAft>
                <a:spcPts val="0"/>
              </a:spcAft>
              <a:buClr>
                <a:srgbClr val="000000"/>
              </a:buClr>
              <a:buSzPts val="4000"/>
              <a:buFont typeface="Arial"/>
              <a:buNone/>
            </a:pPr>
            <a:r>
              <a:rPr lang="en-GB" dirty="0">
                <a:solidFill>
                  <a:srgbClr val="C55A11"/>
                </a:solidFill>
                <a:latin typeface="Batang"/>
                <a:ea typeface="Batang"/>
                <a:cs typeface="Batang"/>
                <a:sym typeface="Batang"/>
              </a:rPr>
              <a:t>Turk, T.N. (2015). Learning Latin and Greek in the UK. The Classical Outlook, [online] 90(3), pp.91–95. Available at: https://www.jstor.org/stable/43940258  </a:t>
            </a:r>
            <a:endParaRPr dirty="0">
              <a:solidFill>
                <a:srgbClr val="C55A11"/>
              </a:solidFill>
              <a:latin typeface="Batang"/>
              <a:ea typeface="Batang"/>
              <a:cs typeface="Batang"/>
              <a:sym typeface="Batang"/>
            </a:endParaRPr>
          </a:p>
          <a:p>
            <a:pPr marL="0" marR="0" lvl="0" indent="0" algn="l" rtl="0">
              <a:lnSpc>
                <a:spcPct val="100000"/>
              </a:lnSpc>
              <a:spcBef>
                <a:spcPts val="0"/>
              </a:spcBef>
              <a:spcAft>
                <a:spcPts val="0"/>
              </a:spcAft>
              <a:buClr>
                <a:srgbClr val="000000"/>
              </a:buClr>
              <a:buSzPts val="4000"/>
              <a:buFont typeface="Arial"/>
              <a:buNone/>
            </a:pPr>
            <a:endParaRPr sz="2400" dirty="0">
              <a:solidFill>
                <a:srgbClr val="C55A11"/>
              </a:solidFill>
              <a:latin typeface="Batang"/>
              <a:ea typeface="Batang"/>
              <a:cs typeface="Batang"/>
              <a:sym typeface="Batang"/>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g2b20b5e5a7c_0_5"/>
          <p:cNvSpPr/>
          <p:nvPr/>
        </p:nvSpPr>
        <p:spPr>
          <a:xfrm>
            <a:off x="0" y="337375"/>
            <a:ext cx="12192000" cy="787500"/>
          </a:xfrm>
          <a:prstGeom prst="rect">
            <a:avLst/>
          </a:prstGeom>
          <a:solidFill>
            <a:srgbClr val="C55A1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800"/>
              <a:buFont typeface="Arial"/>
              <a:buNone/>
            </a:pPr>
            <a:r>
              <a:rPr lang="en-GB" sz="2500">
                <a:solidFill>
                  <a:schemeClr val="lt1"/>
                </a:solidFill>
                <a:latin typeface="Georgia"/>
                <a:ea typeface="Georgia"/>
                <a:cs typeface="Georgia"/>
                <a:sym typeface="Georgia"/>
              </a:rPr>
              <a:t>Μύρτις: εναλλακτική ανάγνωση της ιστορίας των Κλασικών Σπουδών</a:t>
            </a:r>
            <a:endParaRPr sz="1100" i="0" u="none" strike="noStrike" cap="none">
              <a:solidFill>
                <a:srgbClr val="000000"/>
              </a:solidFill>
              <a:latin typeface="Georgia"/>
              <a:ea typeface="Georgia"/>
              <a:cs typeface="Georgia"/>
              <a:sym typeface="Georgia"/>
            </a:endParaRPr>
          </a:p>
        </p:txBody>
      </p:sp>
      <p:sp>
        <p:nvSpPr>
          <p:cNvPr id="162" name="Google Shape;162;g2b20b5e5a7c_0_5"/>
          <p:cNvSpPr txBox="1"/>
          <p:nvPr/>
        </p:nvSpPr>
        <p:spPr>
          <a:xfrm>
            <a:off x="369675" y="1305200"/>
            <a:ext cx="11588400" cy="723270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000"/>
              <a:buFont typeface="Arial"/>
              <a:buNone/>
            </a:pPr>
            <a:r>
              <a:rPr lang="en-GB" sz="2400" b="1" dirty="0" err="1">
                <a:solidFill>
                  <a:schemeClr val="lt1"/>
                </a:solidFill>
                <a:latin typeface="Georgia" panose="02040502050405020303" pitchFamily="18" charset="0"/>
                <a:ea typeface="Batang"/>
                <a:cs typeface="Batang"/>
                <a:sym typeface="Batang"/>
              </a:rPr>
              <a:t>Λίγ</a:t>
            </a:r>
            <a:r>
              <a:rPr lang="en-GB" sz="2400" b="1" dirty="0">
                <a:solidFill>
                  <a:schemeClr val="lt1"/>
                </a:solidFill>
                <a:latin typeface="Georgia" panose="02040502050405020303" pitchFamily="18" charset="0"/>
                <a:ea typeface="Batang"/>
                <a:cs typeface="Batang"/>
                <a:sym typeface="Batang"/>
              </a:rPr>
              <a:t>α λόγια για τις Κλασικές σπουδές στα σχολεία της Αγγλίας</a:t>
            </a:r>
            <a:endParaRPr sz="2400" b="1" dirty="0">
              <a:solidFill>
                <a:schemeClr val="lt1"/>
              </a:solidFill>
              <a:latin typeface="Georgia" panose="02040502050405020303" pitchFamily="18" charset="0"/>
              <a:ea typeface="Batang"/>
              <a:cs typeface="Batang"/>
              <a:sym typeface="Batang"/>
            </a:endParaRPr>
          </a:p>
          <a:p>
            <a:pPr marL="0" marR="0" lvl="0" indent="0" algn="l" rtl="0">
              <a:lnSpc>
                <a:spcPct val="100000"/>
              </a:lnSpc>
              <a:spcBef>
                <a:spcPts val="0"/>
              </a:spcBef>
              <a:spcAft>
                <a:spcPts val="0"/>
              </a:spcAft>
              <a:buClr>
                <a:srgbClr val="000000"/>
              </a:buClr>
              <a:buSzPts val="4000"/>
              <a:buFont typeface="Arial"/>
              <a:buNone/>
            </a:pPr>
            <a:endParaRPr sz="2400" dirty="0">
              <a:solidFill>
                <a:srgbClr val="C55A11"/>
              </a:solidFill>
              <a:latin typeface="Georgia" panose="02040502050405020303" pitchFamily="18" charset="0"/>
              <a:ea typeface="Batang"/>
              <a:cs typeface="Batang"/>
              <a:sym typeface="Batang"/>
            </a:endParaRPr>
          </a:p>
          <a:p>
            <a:pPr marL="457200" lvl="0" indent="-381000" algn="l" rtl="0">
              <a:spcBef>
                <a:spcPts val="0"/>
              </a:spcBef>
              <a:spcAft>
                <a:spcPts val="0"/>
              </a:spcAft>
              <a:buClr>
                <a:schemeClr val="lt1"/>
              </a:buClr>
              <a:buSzPts val="2400"/>
              <a:buFont typeface="Batang"/>
              <a:buChar char="-"/>
            </a:pPr>
            <a:r>
              <a:rPr lang="en-GB" sz="2400" dirty="0">
                <a:solidFill>
                  <a:schemeClr val="lt1"/>
                </a:solidFill>
                <a:latin typeface="Georgia" panose="02040502050405020303" pitchFamily="18" charset="0"/>
                <a:ea typeface="Batang"/>
                <a:cs typeface="Batang"/>
                <a:sym typeface="Batang"/>
              </a:rPr>
              <a:t>Τα </a:t>
            </a:r>
            <a:r>
              <a:rPr lang="en-GB" sz="2400" dirty="0" err="1">
                <a:solidFill>
                  <a:schemeClr val="lt1"/>
                </a:solidFill>
                <a:latin typeface="Georgia" panose="02040502050405020303" pitchFamily="18" charset="0"/>
                <a:ea typeface="Batang"/>
                <a:cs typeface="Batang"/>
                <a:sym typeface="Batang"/>
              </a:rPr>
              <a:t>τελευτ</a:t>
            </a:r>
            <a:r>
              <a:rPr lang="en-GB" sz="2400" dirty="0">
                <a:solidFill>
                  <a:schemeClr val="lt1"/>
                </a:solidFill>
                <a:latin typeface="Georgia" panose="02040502050405020303" pitchFamily="18" charset="0"/>
                <a:ea typeface="Batang"/>
                <a:cs typeface="Batang"/>
                <a:sym typeface="Batang"/>
              </a:rPr>
              <a:t>αία 50 χρόνια, οι Κλασικές σπουδές στην πρωτοβάθμια και δευτεροβάθμια εκπαίδευση της Αγγλίας γνωρίζουν μεγάλη ύφεση (σε μικρότερο βαθμό, το ίδιο συμβαίνει και με τις ξένες γλώσσες και με τις ανθρωπιστικές σπουδές γενικότερα)</a:t>
            </a:r>
            <a:endParaRPr sz="2400" dirty="0">
              <a:solidFill>
                <a:schemeClr val="lt1"/>
              </a:solidFill>
              <a:latin typeface="Georgia" panose="02040502050405020303" pitchFamily="18" charset="0"/>
              <a:ea typeface="Batang"/>
              <a:cs typeface="Batang"/>
              <a:sym typeface="Batang"/>
            </a:endParaRPr>
          </a:p>
          <a:p>
            <a:pPr marL="457200" lvl="0" indent="0" algn="l" rtl="0">
              <a:spcBef>
                <a:spcPts val="0"/>
              </a:spcBef>
              <a:spcAft>
                <a:spcPts val="0"/>
              </a:spcAft>
              <a:buNone/>
            </a:pPr>
            <a:endParaRPr sz="2400" dirty="0">
              <a:solidFill>
                <a:schemeClr val="lt1"/>
              </a:solidFill>
              <a:latin typeface="Georgia" panose="02040502050405020303" pitchFamily="18" charset="0"/>
              <a:ea typeface="Batang"/>
              <a:cs typeface="Batang"/>
              <a:sym typeface="Batang"/>
            </a:endParaRPr>
          </a:p>
          <a:p>
            <a:pPr marL="0" marR="0" lvl="0" indent="0" algn="l" rtl="0">
              <a:lnSpc>
                <a:spcPct val="100000"/>
              </a:lnSpc>
              <a:spcBef>
                <a:spcPts val="0"/>
              </a:spcBef>
              <a:spcAft>
                <a:spcPts val="0"/>
              </a:spcAft>
              <a:buClr>
                <a:srgbClr val="000000"/>
              </a:buClr>
              <a:buSzPts val="4000"/>
              <a:buFont typeface="Arial"/>
              <a:buNone/>
            </a:pPr>
            <a:r>
              <a:rPr lang="en-GB" sz="2400" dirty="0">
                <a:solidFill>
                  <a:srgbClr val="C55A11"/>
                </a:solidFill>
                <a:latin typeface="Georgia" panose="02040502050405020303" pitchFamily="18" charset="0"/>
                <a:ea typeface="Batang"/>
                <a:cs typeface="Batang"/>
                <a:sym typeface="Batang"/>
              </a:rPr>
              <a:t>	      </a:t>
            </a:r>
            <a:r>
              <a:rPr lang="en-GB" sz="2400" dirty="0">
                <a:solidFill>
                  <a:schemeClr val="lt1"/>
                </a:solidFill>
                <a:latin typeface="Georgia" panose="02040502050405020303" pitchFamily="18" charset="0"/>
                <a:ea typeface="Batang"/>
                <a:cs typeface="Batang"/>
                <a:sym typeface="Batang"/>
              </a:rPr>
              <a:t>π</a:t>
            </a:r>
            <a:r>
              <a:rPr lang="en-GB" sz="2400" dirty="0" err="1">
                <a:solidFill>
                  <a:schemeClr val="lt1"/>
                </a:solidFill>
                <a:latin typeface="Georgia" panose="02040502050405020303" pitchFamily="18" charset="0"/>
                <a:ea typeface="Batang"/>
                <a:cs typeface="Batang"/>
                <a:sym typeface="Batang"/>
              </a:rPr>
              <a:t>ερί</a:t>
            </a:r>
            <a:r>
              <a:rPr lang="en-GB" sz="2400" dirty="0">
                <a:solidFill>
                  <a:schemeClr val="lt1"/>
                </a:solidFill>
                <a:latin typeface="Georgia" panose="02040502050405020303" pitchFamily="18" charset="0"/>
                <a:ea typeface="Batang"/>
                <a:cs typeface="Batang"/>
                <a:sym typeface="Batang"/>
              </a:rPr>
              <a:t>που  3% των δημοτικών σχολείων διδάσκουν Λατινικά</a:t>
            </a:r>
            <a:endParaRPr sz="2400" dirty="0">
              <a:solidFill>
                <a:schemeClr val="lt1"/>
              </a:solidFill>
              <a:latin typeface="Georgia" panose="02040502050405020303" pitchFamily="18" charset="0"/>
              <a:ea typeface="Batang"/>
              <a:cs typeface="Batang"/>
              <a:sym typeface="Batang"/>
            </a:endParaRPr>
          </a:p>
          <a:p>
            <a:pPr marL="1371600" marR="0" lvl="0" indent="0" algn="l" rtl="0">
              <a:lnSpc>
                <a:spcPct val="100000"/>
              </a:lnSpc>
              <a:spcBef>
                <a:spcPts val="0"/>
              </a:spcBef>
              <a:spcAft>
                <a:spcPts val="0"/>
              </a:spcAft>
              <a:buClr>
                <a:srgbClr val="000000"/>
              </a:buClr>
              <a:buSzPts val="4000"/>
              <a:buFont typeface="Arial"/>
              <a:buNone/>
            </a:pPr>
            <a:r>
              <a:rPr lang="en-GB" sz="2400" dirty="0">
                <a:solidFill>
                  <a:schemeClr val="lt1"/>
                </a:solidFill>
                <a:latin typeface="Georgia" panose="02040502050405020303" pitchFamily="18" charset="0"/>
                <a:ea typeface="Batang"/>
                <a:cs typeface="Batang"/>
                <a:sym typeface="Batang"/>
              </a:rPr>
              <a:t>π</a:t>
            </a:r>
            <a:r>
              <a:rPr lang="en-GB" sz="2400" dirty="0" err="1">
                <a:solidFill>
                  <a:schemeClr val="lt1"/>
                </a:solidFill>
                <a:latin typeface="Georgia" panose="02040502050405020303" pitchFamily="18" charset="0"/>
                <a:ea typeface="Batang"/>
                <a:cs typeface="Batang"/>
                <a:sym typeface="Batang"/>
              </a:rPr>
              <a:t>ερί</a:t>
            </a:r>
            <a:r>
              <a:rPr lang="en-GB" sz="2400" dirty="0">
                <a:solidFill>
                  <a:schemeClr val="lt1"/>
                </a:solidFill>
                <a:latin typeface="Georgia" panose="02040502050405020303" pitchFamily="18" charset="0"/>
                <a:ea typeface="Batang"/>
                <a:cs typeface="Batang"/>
                <a:sym typeface="Batang"/>
              </a:rPr>
              <a:t>που 43% των ιδιωτικών και 6% των δημοσίων σχολείων της δευτεροβάθμιας εκπαίδευσης   προσφέρουν Λατινικά τουλάχιστον στις 3 πρώτες τάξεις (ηλικίες 11-14). Τα π</a:t>
            </a:r>
            <a:r>
              <a:rPr lang="en-GB" sz="2400" dirty="0" err="1">
                <a:solidFill>
                  <a:schemeClr val="lt1"/>
                </a:solidFill>
                <a:latin typeface="Georgia" panose="02040502050405020303" pitchFamily="18" charset="0"/>
                <a:ea typeface="Batang"/>
                <a:cs typeface="Batang"/>
                <a:sym typeface="Batang"/>
              </a:rPr>
              <a:t>οσοστά</a:t>
            </a:r>
            <a:r>
              <a:rPr lang="en-GB" sz="2400" dirty="0">
                <a:solidFill>
                  <a:schemeClr val="lt1"/>
                </a:solidFill>
                <a:latin typeface="Georgia" panose="02040502050405020303" pitchFamily="18" charset="0"/>
                <a:ea typeface="Batang"/>
                <a:cs typeface="Batang"/>
                <a:sym typeface="Batang"/>
              </a:rPr>
              <a:t> </a:t>
            </a:r>
            <a:r>
              <a:rPr lang="en-GB" sz="2400" dirty="0" err="1">
                <a:solidFill>
                  <a:schemeClr val="lt1"/>
                </a:solidFill>
                <a:latin typeface="Georgia" panose="02040502050405020303" pitchFamily="18" charset="0"/>
                <a:ea typeface="Batang"/>
                <a:cs typeface="Batang"/>
                <a:sym typeface="Batang"/>
              </a:rPr>
              <a:t>γι</a:t>
            </a:r>
            <a:r>
              <a:rPr lang="en-GB" sz="2400" dirty="0">
                <a:solidFill>
                  <a:schemeClr val="lt1"/>
                </a:solidFill>
                <a:latin typeface="Georgia" panose="02040502050405020303" pitchFamily="18" charset="0"/>
                <a:ea typeface="Batang"/>
                <a:cs typeface="Batang"/>
                <a:sym typeface="Batang"/>
              </a:rPr>
              <a:t>α τα Αρχαία Ελληνικά είναι πολύ μικρότερα</a:t>
            </a:r>
            <a:endParaRPr sz="2400" dirty="0">
              <a:solidFill>
                <a:schemeClr val="lt1"/>
              </a:solidFill>
              <a:latin typeface="Georgia" panose="02040502050405020303" pitchFamily="18" charset="0"/>
              <a:ea typeface="Batang"/>
              <a:cs typeface="Batang"/>
              <a:sym typeface="Batang"/>
            </a:endParaRPr>
          </a:p>
          <a:p>
            <a:pPr marL="1371600" marR="0" lvl="0" indent="0" algn="l" rtl="0">
              <a:lnSpc>
                <a:spcPct val="100000"/>
              </a:lnSpc>
              <a:spcBef>
                <a:spcPts val="0"/>
              </a:spcBef>
              <a:spcAft>
                <a:spcPts val="0"/>
              </a:spcAft>
              <a:buClr>
                <a:srgbClr val="000000"/>
              </a:buClr>
              <a:buSzPts val="4000"/>
              <a:buFont typeface="Arial"/>
              <a:buNone/>
            </a:pPr>
            <a:r>
              <a:rPr lang="en-GB" sz="2800" b="1" u="sng" dirty="0">
                <a:solidFill>
                  <a:schemeClr val="accent2"/>
                </a:solidFill>
                <a:latin typeface="Batang"/>
                <a:ea typeface="Batang"/>
                <a:cs typeface="Batang"/>
                <a:sym typeface="Batang"/>
                <a:hlinkClick r:id="rId3">
                  <a:extLst>
                    <a:ext uri="{A12FA001-AC4F-418D-AE19-62706E023703}">
                      <ahyp:hlinkClr xmlns:ahyp="http://schemas.microsoft.com/office/drawing/2018/hyperlinkcolor" val="tx"/>
                    </a:ext>
                  </a:extLst>
                </a:hlinkClick>
              </a:rPr>
              <a:t>https://www.arlt.co.uk/resources/schools-that-teach-classics/</a:t>
            </a:r>
            <a:r>
              <a:rPr lang="en-GB" sz="2800" b="1" dirty="0">
                <a:solidFill>
                  <a:schemeClr val="accent2"/>
                </a:solidFill>
                <a:latin typeface="Batang"/>
                <a:ea typeface="Batang"/>
                <a:cs typeface="Batang"/>
                <a:sym typeface="Batang"/>
              </a:rPr>
              <a:t> </a:t>
            </a:r>
            <a:endParaRPr sz="2800" b="1" dirty="0">
              <a:solidFill>
                <a:schemeClr val="accent2"/>
              </a:solidFill>
              <a:latin typeface="Batang"/>
              <a:ea typeface="Batang"/>
              <a:cs typeface="Batang"/>
              <a:sym typeface="Batang"/>
            </a:endParaRPr>
          </a:p>
          <a:p>
            <a:pPr marL="0" marR="0" lvl="0" indent="0" algn="l" rtl="0">
              <a:lnSpc>
                <a:spcPct val="100000"/>
              </a:lnSpc>
              <a:spcBef>
                <a:spcPts val="0"/>
              </a:spcBef>
              <a:spcAft>
                <a:spcPts val="0"/>
              </a:spcAft>
              <a:buClr>
                <a:srgbClr val="000000"/>
              </a:buClr>
              <a:buSzPts val="4000"/>
              <a:buFont typeface="Arial"/>
              <a:buNone/>
            </a:pPr>
            <a:endParaRPr sz="2400" dirty="0">
              <a:solidFill>
                <a:srgbClr val="C55A11"/>
              </a:solidFill>
              <a:latin typeface="Batang"/>
              <a:ea typeface="Batang"/>
              <a:cs typeface="Batang"/>
              <a:sym typeface="Batang"/>
            </a:endParaRPr>
          </a:p>
          <a:p>
            <a:pPr marL="0" marR="0" lvl="0" indent="0" algn="l" rtl="0">
              <a:lnSpc>
                <a:spcPct val="100000"/>
              </a:lnSpc>
              <a:spcBef>
                <a:spcPts val="0"/>
              </a:spcBef>
              <a:spcAft>
                <a:spcPts val="0"/>
              </a:spcAft>
              <a:buClr>
                <a:srgbClr val="000000"/>
              </a:buClr>
              <a:buSzPts val="4000"/>
              <a:buFont typeface="Arial"/>
              <a:buNone/>
            </a:pPr>
            <a:r>
              <a:rPr lang="en-GB" sz="2400" dirty="0">
                <a:solidFill>
                  <a:srgbClr val="C55A11"/>
                </a:solidFill>
                <a:latin typeface="Batang"/>
                <a:ea typeface="Batang"/>
                <a:cs typeface="Batang"/>
                <a:sym typeface="Batang"/>
              </a:rPr>
              <a:t>              </a:t>
            </a:r>
            <a:endParaRPr sz="2400" dirty="0">
              <a:solidFill>
                <a:srgbClr val="C55A11"/>
              </a:solidFill>
              <a:latin typeface="Batang"/>
              <a:ea typeface="Batang"/>
              <a:cs typeface="Batang"/>
              <a:sym typeface="Batang"/>
            </a:endParaRPr>
          </a:p>
          <a:p>
            <a:pPr marL="0" marR="0" lvl="0" indent="0" algn="l" rtl="0">
              <a:lnSpc>
                <a:spcPct val="100000"/>
              </a:lnSpc>
              <a:spcBef>
                <a:spcPts val="0"/>
              </a:spcBef>
              <a:spcAft>
                <a:spcPts val="0"/>
              </a:spcAft>
              <a:buClr>
                <a:srgbClr val="000000"/>
              </a:buClr>
              <a:buSzPts val="4000"/>
              <a:buFont typeface="Arial"/>
              <a:buNone/>
            </a:pPr>
            <a:r>
              <a:rPr lang="en-GB" sz="2400" dirty="0">
                <a:solidFill>
                  <a:srgbClr val="C55A11"/>
                </a:solidFill>
                <a:latin typeface="Batang"/>
                <a:ea typeface="Batang"/>
                <a:cs typeface="Batang"/>
                <a:sym typeface="Batang"/>
              </a:rPr>
              <a:t>                 </a:t>
            </a:r>
            <a:endParaRPr sz="2400" dirty="0">
              <a:solidFill>
                <a:srgbClr val="C55A11"/>
              </a:solidFill>
              <a:latin typeface="Batang"/>
              <a:ea typeface="Batang"/>
              <a:cs typeface="Batang"/>
              <a:sym typeface="Batang"/>
            </a:endParaRPr>
          </a:p>
          <a:p>
            <a:pPr marL="0" marR="0" lvl="0" indent="0" algn="l" rtl="0">
              <a:lnSpc>
                <a:spcPct val="100000"/>
              </a:lnSpc>
              <a:spcBef>
                <a:spcPts val="0"/>
              </a:spcBef>
              <a:spcAft>
                <a:spcPts val="0"/>
              </a:spcAft>
              <a:buClr>
                <a:srgbClr val="000000"/>
              </a:buClr>
              <a:buSzPts val="4000"/>
              <a:buFont typeface="Arial"/>
              <a:buNone/>
            </a:pPr>
            <a:endParaRPr sz="2400" dirty="0">
              <a:solidFill>
                <a:srgbClr val="C55A11"/>
              </a:solidFill>
              <a:latin typeface="Batang"/>
              <a:ea typeface="Batang"/>
              <a:cs typeface="Batang"/>
              <a:sym typeface="Batang"/>
            </a:endParaRPr>
          </a:p>
          <a:p>
            <a:pPr marL="0" marR="0" lvl="0" indent="0" algn="l" rtl="0">
              <a:lnSpc>
                <a:spcPct val="100000"/>
              </a:lnSpc>
              <a:spcBef>
                <a:spcPts val="0"/>
              </a:spcBef>
              <a:spcAft>
                <a:spcPts val="0"/>
              </a:spcAft>
              <a:buClr>
                <a:srgbClr val="000000"/>
              </a:buClr>
              <a:buSzPts val="4000"/>
              <a:buFont typeface="Arial"/>
              <a:buNone/>
            </a:pPr>
            <a:endParaRPr sz="2400" dirty="0">
              <a:solidFill>
                <a:srgbClr val="C55A11"/>
              </a:solidFill>
              <a:latin typeface="Batang"/>
              <a:ea typeface="Batang"/>
              <a:cs typeface="Batang"/>
              <a:sym typeface="Batang"/>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TotalTime>
  <Words>1080</Words>
  <Application>Microsoft Office PowerPoint</Application>
  <PresentationFormat>Widescreen</PresentationFormat>
  <Paragraphs>164</Paragraphs>
  <Slides>12</Slides>
  <Notes>12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Batang</vt:lpstr>
      <vt:lpstr>Arial</vt:lpstr>
      <vt:lpstr>Calibri</vt:lpstr>
      <vt:lpstr>Georgia</vt:lpstr>
      <vt:lpstr>Trebuchet MS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Tsakanikou P.</dc:creator>
  <cp:lastModifiedBy>Karapanagioti, Niki (OXF) Staff</cp:lastModifiedBy>
  <cp:revision>2</cp:revision>
  <dcterms:created xsi:type="dcterms:W3CDTF">2017-02-26T13:18:41Z</dcterms:created>
  <dcterms:modified xsi:type="dcterms:W3CDTF">2024-01-23T23:35:59Z</dcterms:modified>
</cp:coreProperties>
</file>